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43"/>
  </p:notesMasterIdLst>
  <p:sldIdLst>
    <p:sldId id="398" r:id="rId2"/>
    <p:sldId id="258" r:id="rId3"/>
    <p:sldId id="259" r:id="rId4"/>
    <p:sldId id="399" r:id="rId5"/>
    <p:sldId id="260" r:id="rId6"/>
    <p:sldId id="261" r:id="rId7"/>
    <p:sldId id="262" r:id="rId8"/>
    <p:sldId id="263" r:id="rId9"/>
    <p:sldId id="264" r:id="rId10"/>
    <p:sldId id="265" r:id="rId11"/>
    <p:sldId id="266" r:id="rId12"/>
    <p:sldId id="267" r:id="rId13"/>
    <p:sldId id="318" r:id="rId14"/>
    <p:sldId id="316" r:id="rId15"/>
    <p:sldId id="317" r:id="rId16"/>
    <p:sldId id="269" r:id="rId17"/>
    <p:sldId id="268" r:id="rId18"/>
    <p:sldId id="270" r:id="rId19"/>
    <p:sldId id="271" r:id="rId20"/>
    <p:sldId id="272" r:id="rId21"/>
    <p:sldId id="273" r:id="rId22"/>
    <p:sldId id="274" r:id="rId23"/>
    <p:sldId id="275" r:id="rId24"/>
    <p:sldId id="319"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20" r:id="rId42"/>
    <p:sldId id="292" r:id="rId43"/>
    <p:sldId id="294" r:id="rId44"/>
    <p:sldId id="293"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4" r:id="rId79"/>
    <p:sldId id="335" r:id="rId80"/>
    <p:sldId id="336" r:id="rId81"/>
    <p:sldId id="337" r:id="rId82"/>
    <p:sldId id="338" r:id="rId83"/>
    <p:sldId id="333" r:id="rId84"/>
    <p:sldId id="339" r:id="rId85"/>
    <p:sldId id="340"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7" r:id="rId130"/>
    <p:sldId id="388" r:id="rId131"/>
    <p:sldId id="386" r:id="rId132"/>
    <p:sldId id="389" r:id="rId133"/>
    <p:sldId id="400" r:id="rId134"/>
    <p:sldId id="390" r:id="rId135"/>
    <p:sldId id="391" r:id="rId136"/>
    <p:sldId id="392" r:id="rId137"/>
    <p:sldId id="393" r:id="rId138"/>
    <p:sldId id="394" r:id="rId139"/>
    <p:sldId id="395" r:id="rId140"/>
    <p:sldId id="396" r:id="rId141"/>
    <p:sldId id="397" r:id="rId1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0" d="100"/>
          <a:sy n="120" d="100"/>
        </p:scale>
        <p:origin x="-1266" y="-1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98A9C7-AAA9-44E4-861E-BB29C1D6B150}" type="datetimeFigureOut">
              <a:rPr lang="en-US" smtClean="0"/>
              <a:pPr/>
              <a:t>9/3/2014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1BE1AA-4FC7-4F76-96EA-17E9F9E091A4}" type="slidenum">
              <a:rPr lang="en-US" smtClean="0"/>
              <a:pPr/>
              <a:t>‹#›</a:t>
            </a:fld>
            <a:endParaRPr lang="en-US"/>
          </a:p>
        </p:txBody>
      </p:sp>
    </p:spTree>
    <p:extLst>
      <p:ext uri="{BB962C8B-B14F-4D97-AF65-F5344CB8AC3E}">
        <p14:creationId xmlns:p14="http://schemas.microsoft.com/office/powerpoint/2010/main" val="3388390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381000" y="838200"/>
            <a:ext cx="4191000" cy="6019800"/>
          </a:xfrm>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accent6">
                <a:lumMod val="20000"/>
                <a:lumOff val="80000"/>
              </a:schemeClr>
            </a:gs>
            <a:gs pos="40000">
              <a:schemeClr val="accent6">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838200" y="152400"/>
            <a:ext cx="7498080" cy="523220"/>
          </a:xfrm>
          <a:prstGeom prst="rect">
            <a:avLst/>
          </a:prstGeom>
          <a:noFill/>
          <a:ln>
            <a:noFill/>
          </a:ln>
        </p:spPr>
        <p:txBody>
          <a:bodyPr anchor="ctr">
            <a:sp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381000" y="685800"/>
            <a:ext cx="4191000" cy="5334000"/>
          </a:xfrm>
          <a:prstGeom prst="rect">
            <a:avLst/>
          </a:prstGeom>
        </p:spPr>
        <p:txBody>
          <a:bodyPr>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Footer Placeholder 9"/>
          <p:cNvSpPr>
            <a:spLocks noGrp="1"/>
          </p:cNvSpPr>
          <p:nvPr>
            <p:ph type="ftr" sz="quarter" idx="3"/>
          </p:nvPr>
        </p:nvSpPr>
        <p:spPr>
          <a:xfrm>
            <a:off x="6629400" y="6553200"/>
            <a:ext cx="2514600" cy="304800"/>
          </a:xfrm>
          <a:prstGeom prst="rect">
            <a:avLst/>
          </a:prstGeom>
        </p:spPr>
        <p:txBody>
          <a:bodyPr anchor="b"/>
          <a:lstStyle>
            <a:lvl1pPr eaLnBrk="1" latinLnBrk="0" hangingPunct="1">
              <a:defRPr kumimoji="0" sz="1000" i="1">
                <a:solidFill>
                  <a:schemeClr val="accent6">
                    <a:lumMod val="60000"/>
                    <a:lumOff val="40000"/>
                  </a:schemeClr>
                </a:solidFill>
                <a:effectLst/>
                <a:latin typeface="+mj-lt"/>
              </a:defRPr>
            </a:lvl1pPr>
            <a:extLst/>
          </a:lstStyle>
          <a:p>
            <a:pPr algn="r"/>
            <a:r>
              <a:rPr lang="en-US" dirty="0" err="1" smtClean="0"/>
              <a:t>Shigley’s</a:t>
            </a:r>
            <a:r>
              <a:rPr lang="en-US" dirty="0" smtClean="0"/>
              <a:t> Mechanical Engineering Design</a:t>
            </a:r>
            <a:endParaRPr lang="en-US" dirty="0"/>
          </a:p>
        </p:txBody>
      </p:sp>
      <p:sp>
        <p:nvSpPr>
          <p:cNvPr id="15" name="Rectangle 14"/>
          <p:cNvSpPr/>
          <p:nvPr/>
        </p:nvSpPr>
        <p:spPr bwMode="invGray">
          <a:xfrm>
            <a:off x="381000" y="0"/>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34" r:id="rId3"/>
  </p:sldLayoutIdLst>
  <p:hf sldNum="0" hdr="0" dt="0"/>
  <p:txStyles>
    <p:titleStyle>
      <a:lvl1pPr algn="ctr" rtl="0" eaLnBrk="1" latinLnBrk="0" hangingPunct="1">
        <a:spcBef>
          <a:spcPct val="0"/>
        </a:spcBef>
        <a:buNone/>
        <a:defRPr kumimoji="0" sz="2800" kern="1200">
          <a:solidFill>
            <a:schemeClr val="tx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24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1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wmf"/><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wmf"/><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11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jpeg"/><Relationship Id="rId1" Type="http://schemas.openxmlformats.org/officeDocument/2006/relationships/slideLayout" Target="../slideLayouts/slideLayout1.xml"/><Relationship Id="rId4" Type="http://schemas.openxmlformats.org/officeDocument/2006/relationships/image" Target="../media/image206.png"/></Relationships>
</file>

<file path=ppt/slides/_rels/slide1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wmf"/></Relationships>
</file>

<file path=ppt/slides/_rels/slide12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xml"/><Relationship Id="rId4" Type="http://schemas.openxmlformats.org/officeDocument/2006/relationships/image" Target="../media/image209.png"/></Relationships>
</file>

<file path=ppt/slides/_rels/slide121.x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slideLayout" Target="../slideLayouts/slideLayout1.xml"/><Relationship Id="rId4" Type="http://schemas.openxmlformats.org/officeDocument/2006/relationships/image" Target="../media/image212.wmf"/></Relationships>
</file>

<file path=ppt/slides/_rels/slide122.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slideLayout" Target="../slideLayouts/slideLayout1.xml"/><Relationship Id="rId4" Type="http://schemas.openxmlformats.org/officeDocument/2006/relationships/image" Target="../media/image217.png"/></Relationships>
</file>

<file path=ppt/slides/_rels/slide12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232.wmf"/><Relationship Id="rId2" Type="http://schemas.openxmlformats.org/officeDocument/2006/relationships/image" Target="../media/image231.wmf"/><Relationship Id="rId1" Type="http://schemas.openxmlformats.org/officeDocument/2006/relationships/slideLayout" Target="../slideLayouts/slideLayout1.xml"/><Relationship Id="rId4" Type="http://schemas.openxmlformats.org/officeDocument/2006/relationships/image" Target="../media/image233.wmf"/></Relationships>
</file>

<file path=ppt/slides/_rels/slide138.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jpeg"/><Relationship Id="rId1" Type="http://schemas.openxmlformats.org/officeDocument/2006/relationships/slideLayout" Target="../slideLayouts/slideLayout1.xml"/><Relationship Id="rId5" Type="http://schemas.openxmlformats.org/officeDocument/2006/relationships/image" Target="../media/image238.wmf"/><Relationship Id="rId4" Type="http://schemas.openxmlformats.org/officeDocument/2006/relationships/image" Target="../media/image237.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wmf"/><Relationship Id="rId1" Type="http://schemas.openxmlformats.org/officeDocument/2006/relationships/slideLayout" Target="../slideLayouts/slideLayout1.xml"/><Relationship Id="rId4" Type="http://schemas.openxmlformats.org/officeDocument/2006/relationships/image" Target="../media/image241.png"/></Relationships>
</file>

<file path=ppt/slides/_rels/slide141.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9.jpeg"/><Relationship Id="rId1" Type="http://schemas.openxmlformats.org/officeDocument/2006/relationships/slideLayout" Target="../slideLayouts/slideLayout1.xml"/><Relationship Id="rId5" Type="http://schemas.openxmlformats.org/officeDocument/2006/relationships/image" Target="../media/image43.wmf"/><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w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48.wmf"/></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w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jpe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jpeg"/><Relationship Id="rId7" Type="http://schemas.openxmlformats.org/officeDocument/2006/relationships/image" Target="../media/image104.wmf"/><Relationship Id="rId2" Type="http://schemas.openxmlformats.org/officeDocument/2006/relationships/image" Target="../media/image99.jpeg"/><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_rels/slide63.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wmf"/><Relationship Id="rId2" Type="http://schemas.openxmlformats.org/officeDocument/2006/relationships/image" Target="../media/image107.wmf"/><Relationship Id="rId1" Type="http://schemas.openxmlformats.org/officeDocument/2006/relationships/slideLayout" Target="../slideLayouts/slideLayout1.xml"/><Relationship Id="rId6" Type="http://schemas.openxmlformats.org/officeDocument/2006/relationships/image" Target="../media/image112.wmf"/><Relationship Id="rId5" Type="http://schemas.openxmlformats.org/officeDocument/2006/relationships/image" Target="../media/image111.png"/><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wmf"/><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slideLayout" Target="../slideLayouts/slideLayout1.xml"/><Relationship Id="rId4" Type="http://schemas.openxmlformats.org/officeDocument/2006/relationships/image" Target="../media/image133.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wmf"/><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wm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3.png"/><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jpeg"/><Relationship Id="rId1" Type="http://schemas.openxmlformats.org/officeDocument/2006/relationships/slideLayout" Target="../slideLayouts/slideLayout1.xml"/><Relationship Id="rId4" Type="http://schemas.openxmlformats.org/officeDocument/2006/relationships/image" Target="../media/image167.wmf"/></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0.jpe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9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Budnyas"/>
          <p:cNvPicPr>
            <a:picLocks noChangeAspect="1" noChangeArrowheads="1"/>
          </p:cNvPicPr>
          <p:nvPr/>
        </p:nvPicPr>
        <p:blipFill>
          <a:blip r:embed="rId2" cstate="print"/>
          <a:srcRect/>
          <a:stretch>
            <a:fillRect/>
          </a:stretch>
        </p:blipFill>
        <p:spPr bwMode="auto">
          <a:xfrm>
            <a:off x="10238" y="-3175"/>
            <a:ext cx="9147175" cy="6861175"/>
          </a:xfrm>
          <a:prstGeom prst="rect">
            <a:avLst/>
          </a:prstGeom>
          <a:noFill/>
        </p:spPr>
      </p:pic>
      <p:sp>
        <p:nvSpPr>
          <p:cNvPr id="8" name="Rectangle 7"/>
          <p:cNvSpPr/>
          <p:nvPr/>
        </p:nvSpPr>
        <p:spPr>
          <a:xfrm>
            <a:off x="0" y="6485632"/>
            <a:ext cx="9144000" cy="369332"/>
          </a:xfrm>
          <a:prstGeom prst="rect">
            <a:avLst/>
          </a:prstGeom>
        </p:spPr>
        <p:txBody>
          <a:bodyPr wrap="square">
            <a:spAutoFit/>
          </a:bodyPr>
          <a:lstStyle/>
          <a:p>
            <a:r>
              <a:rPr lang="en-US" sz="900" b="1" i="1" dirty="0">
                <a:solidFill>
                  <a:schemeClr val="bg1"/>
                </a:solidFill>
              </a:rPr>
              <a:t>© 2015 by McGraw-Hill Education.  This is proprietary material solely for authorized instructor use. Not authorized for sale or distribution in any manner.  This document may not be copied, scanned, duplicated, forwarded, distributed, or posted on a website, in whole or part.</a:t>
            </a:r>
            <a:endParaRPr lang="en-US" sz="9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342" y="-1"/>
            <a:ext cx="5083499" cy="6456603"/>
          </a:xfrm>
          <a:prstGeom prst="rect">
            <a:avLst/>
          </a:prstGeom>
        </p:spPr>
      </p:pic>
      <p:sp>
        <p:nvSpPr>
          <p:cNvPr id="55298" name="Rectangle 2"/>
          <p:cNvSpPr>
            <a:spLocks noGrp="1" noChangeArrowheads="1"/>
          </p:cNvSpPr>
          <p:nvPr>
            <p:ph type="body" idx="1"/>
          </p:nvPr>
        </p:nvSpPr>
        <p:spPr>
          <a:xfrm>
            <a:off x="0" y="3733800"/>
            <a:ext cx="3810000" cy="1800493"/>
          </a:xfrm>
        </p:spPr>
        <p:txBody>
          <a:bodyPr wrap="square">
            <a:spAutoFit/>
          </a:bodyPr>
          <a:lstStyle/>
          <a:p>
            <a:pPr algn="ctr">
              <a:buFontTx/>
              <a:buNone/>
            </a:pPr>
            <a:r>
              <a:rPr lang="en-US" b="1" dirty="0">
                <a:solidFill>
                  <a:schemeClr val="bg1"/>
                </a:solidFill>
              </a:rPr>
              <a:t>Chapter 3</a:t>
            </a:r>
          </a:p>
          <a:p>
            <a:pPr algn="ctr">
              <a:buFontTx/>
              <a:buNone/>
            </a:pPr>
            <a:endParaRPr lang="en-US" b="1" dirty="0">
              <a:solidFill>
                <a:schemeClr val="bg1"/>
              </a:solidFill>
            </a:endParaRPr>
          </a:p>
          <a:p>
            <a:pPr marL="1588" indent="-1588" algn="ctr">
              <a:buFontTx/>
              <a:buNone/>
            </a:pPr>
            <a:r>
              <a:rPr lang="en-US" b="1" dirty="0">
                <a:solidFill>
                  <a:schemeClr val="bg1"/>
                </a:solidFill>
              </a:rPr>
              <a:t>Load and Stress Analysis</a:t>
            </a:r>
          </a:p>
          <a:p>
            <a:pPr marL="1588" indent="-1588" algn="ctr">
              <a:buFontTx/>
              <a:buNone/>
            </a:pPr>
            <a:endParaRPr lang="en-US" b="1" dirty="0" smtClean="0">
              <a:solidFill>
                <a:schemeClr val="bg1"/>
              </a:solidFill>
            </a:endParaRPr>
          </a:p>
        </p:txBody>
      </p:sp>
      <p:sp>
        <p:nvSpPr>
          <p:cNvPr id="6" name="Rectangle 2"/>
          <p:cNvSpPr txBox="1">
            <a:spLocks noChangeArrowheads="1"/>
          </p:cNvSpPr>
          <p:nvPr/>
        </p:nvSpPr>
        <p:spPr>
          <a:xfrm>
            <a:off x="228600" y="914400"/>
            <a:ext cx="3505200" cy="685800"/>
          </a:xfrm>
          <a:prstGeom prst="rect">
            <a:avLst/>
          </a:prstGeom>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Tx/>
              <a:buNone/>
              <a:tabLst/>
              <a:defRPr/>
            </a:pPr>
            <a:r>
              <a:rPr kumimoji="0" lang="en-US" sz="2400" b="1" i="0" u="none" strike="noStrike" kern="1200" cap="none" spc="0" normalizeH="0" baseline="0" noProof="0" dirty="0" smtClean="0">
                <a:ln>
                  <a:noFill/>
                </a:ln>
                <a:solidFill>
                  <a:schemeClr val="accent6">
                    <a:lumMod val="75000"/>
                  </a:schemeClr>
                </a:solidFill>
                <a:effectLst/>
                <a:uLnTx/>
                <a:uFillTx/>
                <a:latin typeface="+mn-lt"/>
                <a:ea typeface="+mn-ea"/>
                <a:cs typeface="+mn-cs"/>
              </a:rPr>
              <a:t>Lecture Slides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103632"/>
            <a:ext cx="582168" cy="582168"/>
          </a:xfrm>
          <a:prstGeom prst="rect">
            <a:avLst/>
          </a:prstGeom>
        </p:spPr>
      </p:pic>
    </p:spTree>
    <p:extLst>
      <p:ext uri="{BB962C8B-B14F-4D97-AF65-F5344CB8AC3E}">
        <p14:creationId xmlns:p14="http://schemas.microsoft.com/office/powerpoint/2010/main" val="1076499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 Conventions for Bending and Shear</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9" descr="bud29281_0303"/>
          <p:cNvPicPr>
            <a:picLocks noChangeAspect="1" noChangeArrowheads="1"/>
          </p:cNvPicPr>
          <p:nvPr/>
        </p:nvPicPr>
        <p:blipFill>
          <a:blip r:embed="rId2" cstate="print"/>
          <a:srcRect l="7583" t="9218" r="6601"/>
          <a:stretch>
            <a:fillRect/>
          </a:stretch>
        </p:blipFill>
        <p:spPr bwMode="auto">
          <a:xfrm>
            <a:off x="1143000" y="1905000"/>
            <a:ext cx="6934200" cy="3392488"/>
          </a:xfrm>
          <a:prstGeom prst="rect">
            <a:avLst/>
          </a:prstGeom>
          <a:noFill/>
        </p:spPr>
      </p:pic>
      <p:sp>
        <p:nvSpPr>
          <p:cNvPr id="5" name="TextBox 4"/>
          <p:cNvSpPr txBox="1"/>
          <p:nvPr/>
        </p:nvSpPr>
        <p:spPr>
          <a:xfrm>
            <a:off x="3962400" y="5715000"/>
            <a:ext cx="1295400" cy="457200"/>
          </a:xfrm>
          <a:prstGeom prst="rect">
            <a:avLst/>
          </a:prstGeom>
          <a:noFill/>
        </p:spPr>
        <p:txBody>
          <a:bodyPr wrap="square" rtlCol="0">
            <a:spAutoFit/>
          </a:bodyPr>
          <a:lstStyle/>
          <a:p>
            <a:r>
              <a:rPr lang="en-US" sz="2400" dirty="0" smtClean="0"/>
              <a:t>Fig. </a:t>
            </a:r>
            <a:r>
              <a:rPr lang="en-US" sz="2400" dirty="0"/>
              <a:t>3–3</a:t>
            </a:r>
            <a:endParaRPr lang="en-US" sz="2400" dirty="0"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Thin-Walled Sections</a:t>
            </a:r>
            <a:endParaRPr lang="en-US" dirty="0"/>
          </a:p>
        </p:txBody>
      </p:sp>
      <p:sp>
        <p:nvSpPr>
          <p:cNvPr id="3" name="Content Placeholder 2"/>
          <p:cNvSpPr>
            <a:spLocks noGrp="1"/>
          </p:cNvSpPr>
          <p:nvPr>
            <p:ph idx="1"/>
          </p:nvPr>
        </p:nvSpPr>
        <p:spPr>
          <a:xfrm>
            <a:off x="381000" y="838200"/>
            <a:ext cx="8534400" cy="3733800"/>
          </a:xfrm>
        </p:spPr>
        <p:txBody>
          <a:bodyPr>
            <a:normAutofit/>
          </a:bodyPr>
          <a:lstStyle/>
          <a:p>
            <a:r>
              <a:rPr lang="en-US" dirty="0" smtClean="0"/>
              <a:t>Shear stress is inversely proportional to </a:t>
            </a:r>
            <a:r>
              <a:rPr lang="en-US" i="1" dirty="0" smtClean="0"/>
              <a:t>c</a:t>
            </a:r>
            <a:r>
              <a:rPr lang="en-US" i="1" baseline="30000" dirty="0" smtClean="0"/>
              <a:t>2</a:t>
            </a:r>
          </a:p>
          <a:p>
            <a:r>
              <a:rPr lang="en-US" dirty="0" smtClean="0"/>
              <a:t>Angle of twist is inversely proportional to </a:t>
            </a:r>
            <a:r>
              <a:rPr lang="en-US" i="1" dirty="0" smtClean="0"/>
              <a:t>c</a:t>
            </a:r>
            <a:r>
              <a:rPr lang="en-US" baseline="30000" dirty="0" smtClean="0"/>
              <a:t>3</a:t>
            </a:r>
          </a:p>
          <a:p>
            <a:r>
              <a:rPr lang="en-US" dirty="0" smtClean="0"/>
              <a:t>For small wall thickness, stress and twist can become quite large</a:t>
            </a:r>
          </a:p>
          <a:p>
            <a:r>
              <a:rPr lang="en-US" dirty="0" smtClean="0"/>
              <a:t>Example:  </a:t>
            </a:r>
          </a:p>
          <a:p>
            <a:pPr lvl="1"/>
            <a:r>
              <a:rPr lang="en-US" dirty="0" smtClean="0"/>
              <a:t>Compare thin round tube with and without slit</a:t>
            </a:r>
          </a:p>
          <a:p>
            <a:pPr lvl="1"/>
            <a:r>
              <a:rPr lang="en-US" dirty="0" smtClean="0"/>
              <a:t>Ratio of wall thickness to outside diameter of 0.1</a:t>
            </a:r>
          </a:p>
          <a:p>
            <a:pPr lvl="1"/>
            <a:r>
              <a:rPr lang="en-US" dirty="0" smtClean="0"/>
              <a:t>Stress with slit is 12.3 times greater</a:t>
            </a:r>
          </a:p>
          <a:p>
            <a:pPr lvl="1"/>
            <a:r>
              <a:rPr lang="en-US" dirty="0" smtClean="0"/>
              <a:t>Twist with slit is 61.5 times greater</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19810" name="Picture 2"/>
          <p:cNvPicPr>
            <a:picLocks noChangeAspect="1" noChangeArrowheads="1"/>
          </p:cNvPicPr>
          <p:nvPr/>
        </p:nvPicPr>
        <p:blipFill>
          <a:blip r:embed="rId2" cstate="print"/>
          <a:srcRect/>
          <a:stretch>
            <a:fillRect/>
          </a:stretch>
        </p:blipFill>
        <p:spPr bwMode="auto">
          <a:xfrm>
            <a:off x="1143000" y="4572000"/>
            <a:ext cx="1476375" cy="156210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394"/>
          <a:stretch/>
        </p:blipFill>
        <p:spPr bwMode="auto">
          <a:xfrm>
            <a:off x="609600" y="688510"/>
            <a:ext cx="8232250" cy="1240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3–12</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911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21"/>
          <a:stretch/>
        </p:blipFill>
        <p:spPr bwMode="auto">
          <a:xfrm>
            <a:off x="3354125" y="1924429"/>
            <a:ext cx="2743200" cy="4933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3–12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921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0254"/>
          <a:stretch/>
        </p:blipFill>
        <p:spPr bwMode="auto">
          <a:xfrm>
            <a:off x="609600" y="3628910"/>
            <a:ext cx="2995507" cy="322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7573"/>
          <a:stretch/>
        </p:blipFill>
        <p:spPr bwMode="auto">
          <a:xfrm>
            <a:off x="609600" y="705679"/>
            <a:ext cx="8240202" cy="2923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3–12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931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889"/>
          <a:stretch/>
        </p:blipFill>
        <p:spPr bwMode="auto">
          <a:xfrm>
            <a:off x="609600" y="685800"/>
            <a:ext cx="8224299" cy="3864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Concentration</a:t>
            </a:r>
            <a:endParaRPr lang="en-US" dirty="0"/>
          </a:p>
        </p:txBody>
      </p:sp>
      <p:sp>
        <p:nvSpPr>
          <p:cNvPr id="3" name="Content Placeholder 2"/>
          <p:cNvSpPr>
            <a:spLocks noGrp="1"/>
          </p:cNvSpPr>
          <p:nvPr>
            <p:ph idx="1"/>
          </p:nvPr>
        </p:nvSpPr>
        <p:spPr>
          <a:xfrm>
            <a:off x="381000" y="838200"/>
            <a:ext cx="8305800" cy="2209800"/>
          </a:xfrm>
        </p:spPr>
        <p:txBody>
          <a:bodyPr/>
          <a:lstStyle/>
          <a:p>
            <a:r>
              <a:rPr lang="en-US" dirty="0" smtClean="0"/>
              <a:t>Localized increase of stress near discontinuities</a:t>
            </a:r>
          </a:p>
          <a:p>
            <a:r>
              <a:rPr lang="en-US" i="1" dirty="0" smtClean="0"/>
              <a:t>K</a:t>
            </a:r>
            <a:r>
              <a:rPr lang="en-US" i="1" baseline="-25000" dirty="0" smtClean="0"/>
              <a:t>t</a:t>
            </a:r>
            <a:r>
              <a:rPr lang="en-US" i="1" dirty="0" smtClean="0"/>
              <a:t> </a:t>
            </a:r>
            <a:r>
              <a:rPr lang="en-US" dirty="0" smtClean="0"/>
              <a:t>is Theoretical (Geometric) Stress Concentration Factor</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23906" name="Picture 2"/>
          <p:cNvPicPr>
            <a:picLocks noChangeAspect="1" noChangeArrowheads="1"/>
          </p:cNvPicPr>
          <p:nvPr/>
        </p:nvPicPr>
        <p:blipFill>
          <a:blip r:embed="rId2" cstate="print"/>
          <a:srcRect/>
          <a:stretch>
            <a:fillRect/>
          </a:stretch>
        </p:blipFill>
        <p:spPr bwMode="auto">
          <a:xfrm>
            <a:off x="685800" y="2667001"/>
            <a:ext cx="4117840" cy="4191000"/>
          </a:xfrm>
          <a:prstGeom prst="rect">
            <a:avLst/>
          </a:prstGeom>
          <a:noFill/>
          <a:ln w="9525">
            <a:noFill/>
            <a:miter lim="800000"/>
            <a:headEnd/>
            <a:tailEnd/>
          </a:ln>
        </p:spPr>
      </p:pic>
      <p:pic>
        <p:nvPicPr>
          <p:cNvPr id="71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602" y="1905000"/>
            <a:ext cx="669607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Theoretical Stress Concentration Factor</a:t>
            </a:r>
            <a:endParaRPr lang="en-US" dirty="0"/>
          </a:p>
        </p:txBody>
      </p:sp>
      <p:sp>
        <p:nvSpPr>
          <p:cNvPr id="3" name="Content Placeholder 2"/>
          <p:cNvSpPr>
            <a:spLocks noGrp="1"/>
          </p:cNvSpPr>
          <p:nvPr>
            <p:ph idx="1"/>
          </p:nvPr>
        </p:nvSpPr>
        <p:spPr>
          <a:xfrm>
            <a:off x="381000" y="838200"/>
            <a:ext cx="3810000" cy="5715000"/>
          </a:xfrm>
        </p:spPr>
        <p:txBody>
          <a:bodyPr/>
          <a:lstStyle/>
          <a:p>
            <a:r>
              <a:rPr lang="en-US" dirty="0" smtClean="0"/>
              <a:t>Graphs available for standard configurations</a:t>
            </a:r>
          </a:p>
          <a:p>
            <a:r>
              <a:rPr lang="en-US" dirty="0" smtClean="0"/>
              <a:t>See Appendix A–15 and </a:t>
            </a:r>
            <a:r>
              <a:rPr lang="en-US" dirty="0"/>
              <a:t>A–16 </a:t>
            </a:r>
            <a:r>
              <a:rPr lang="en-US" dirty="0" smtClean="0"/>
              <a:t>for common examples</a:t>
            </a:r>
          </a:p>
          <a:p>
            <a:r>
              <a:rPr lang="en-US" dirty="0" smtClean="0"/>
              <a:t>Many more in </a:t>
            </a:r>
            <a:r>
              <a:rPr lang="en-US" i="1" dirty="0" smtClean="0"/>
              <a:t>Peterson’s Stress-Concentration Factors</a:t>
            </a:r>
          </a:p>
          <a:p>
            <a:r>
              <a:rPr lang="en-US" dirty="0" smtClean="0"/>
              <a:t>Note the trend for higher </a:t>
            </a:r>
            <a:r>
              <a:rPr lang="en-US" i="1" dirty="0" smtClean="0"/>
              <a:t>K</a:t>
            </a:r>
            <a:r>
              <a:rPr lang="en-US" sz="1100" i="1" dirty="0" smtClean="0"/>
              <a:t>t </a:t>
            </a:r>
            <a:r>
              <a:rPr lang="en-US" i="1" dirty="0" smtClean="0"/>
              <a:t> </a:t>
            </a:r>
            <a:r>
              <a:rPr lang="en-US" dirty="0" smtClean="0"/>
              <a:t>at sharper discontinuity radius, and at greater disruption</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466" y="793919"/>
            <a:ext cx="3956009" cy="2635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7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144" y="3671171"/>
            <a:ext cx="4079906" cy="280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648200" y="3200400"/>
            <a:ext cx="1981200" cy="461665"/>
          </a:xfrm>
          <a:prstGeom prst="rect">
            <a:avLst/>
          </a:prstGeom>
          <a:noFill/>
        </p:spPr>
        <p:txBody>
          <a:bodyPr wrap="square" rtlCol="0">
            <a:spAutoFit/>
          </a:bodyPr>
          <a:lstStyle/>
          <a:p>
            <a:r>
              <a:rPr lang="en-US" sz="2400" dirty="0" smtClean="0"/>
              <a:t>Fig. A–15</a:t>
            </a:r>
            <a:r>
              <a:rPr lang="en-US" sz="2400" dirty="0"/>
              <a:t>–</a:t>
            </a:r>
            <a:r>
              <a:rPr lang="en-US" sz="2400" dirty="0" smtClean="0"/>
              <a:t>1</a:t>
            </a:r>
          </a:p>
        </p:txBody>
      </p:sp>
      <p:sp>
        <p:nvSpPr>
          <p:cNvPr id="12" name="TextBox 11"/>
          <p:cNvSpPr txBox="1"/>
          <p:nvPr/>
        </p:nvSpPr>
        <p:spPr>
          <a:xfrm>
            <a:off x="4648200" y="6382345"/>
            <a:ext cx="1981200" cy="461665"/>
          </a:xfrm>
          <a:prstGeom prst="rect">
            <a:avLst/>
          </a:prstGeom>
          <a:noFill/>
        </p:spPr>
        <p:txBody>
          <a:bodyPr wrap="square" rtlCol="0">
            <a:spAutoFit/>
          </a:bodyPr>
          <a:lstStyle/>
          <a:p>
            <a:r>
              <a:rPr lang="en-US" sz="2400" dirty="0" smtClean="0"/>
              <a:t>Fig. A–15–9</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Concentration for Static and Ductile Conditions</a:t>
            </a:r>
            <a:endParaRPr lang="en-US" dirty="0"/>
          </a:p>
        </p:txBody>
      </p:sp>
      <p:sp>
        <p:nvSpPr>
          <p:cNvPr id="3" name="Content Placeholder 2"/>
          <p:cNvSpPr>
            <a:spLocks noGrp="1"/>
          </p:cNvSpPr>
          <p:nvPr>
            <p:ph idx="1"/>
          </p:nvPr>
        </p:nvSpPr>
        <p:spPr>
          <a:xfrm>
            <a:off x="381000" y="838200"/>
            <a:ext cx="8382000" cy="5638800"/>
          </a:xfrm>
        </p:spPr>
        <p:txBody>
          <a:bodyPr/>
          <a:lstStyle/>
          <a:p>
            <a:r>
              <a:rPr lang="en-US" dirty="0" smtClean="0"/>
              <a:t>With static loads and ductile materials</a:t>
            </a:r>
          </a:p>
          <a:p>
            <a:pPr lvl="1"/>
            <a:r>
              <a:rPr lang="en-US" dirty="0" smtClean="0"/>
              <a:t>Highest stressed fibers yield (cold work)</a:t>
            </a:r>
          </a:p>
          <a:p>
            <a:pPr lvl="1"/>
            <a:r>
              <a:rPr lang="en-US" dirty="0" smtClean="0"/>
              <a:t>Load is shared with next fibers</a:t>
            </a:r>
          </a:p>
          <a:p>
            <a:pPr lvl="1"/>
            <a:r>
              <a:rPr lang="en-US" dirty="0" smtClean="0"/>
              <a:t>Cold working is localized</a:t>
            </a:r>
          </a:p>
          <a:p>
            <a:pPr lvl="1"/>
            <a:r>
              <a:rPr lang="en-US" dirty="0" smtClean="0"/>
              <a:t>Overall part does not see damage unless ultimate strength is exceeded</a:t>
            </a:r>
          </a:p>
          <a:p>
            <a:pPr lvl="1"/>
            <a:r>
              <a:rPr lang="en-US" dirty="0" smtClean="0"/>
              <a:t>Stress concentration effect is commonly ignored for static loads on ductile materials</a:t>
            </a:r>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 to Reduce Stress Concentration</a:t>
            </a:r>
            <a:endParaRPr lang="en-US" dirty="0"/>
          </a:p>
        </p:txBody>
      </p:sp>
      <p:sp>
        <p:nvSpPr>
          <p:cNvPr id="3" name="Content Placeholder 2"/>
          <p:cNvSpPr>
            <a:spLocks noGrp="1"/>
          </p:cNvSpPr>
          <p:nvPr>
            <p:ph idx="1"/>
          </p:nvPr>
        </p:nvSpPr>
        <p:spPr>
          <a:xfrm>
            <a:off x="381000" y="838200"/>
            <a:ext cx="8534400" cy="1676400"/>
          </a:xfrm>
        </p:spPr>
        <p:txBody>
          <a:bodyPr/>
          <a:lstStyle/>
          <a:p>
            <a:r>
              <a:rPr lang="en-US" dirty="0" smtClean="0"/>
              <a:t>Increase radius</a:t>
            </a:r>
          </a:p>
          <a:p>
            <a:r>
              <a:rPr lang="en-US" dirty="0" smtClean="0"/>
              <a:t>Reduce disruption</a:t>
            </a:r>
          </a:p>
          <a:p>
            <a:r>
              <a:rPr lang="en-US" dirty="0" smtClean="0"/>
              <a:t>Allow “dead zones” to shape </a:t>
            </a:r>
            <a:r>
              <a:rPr lang="en-US" dirty="0" err="1" smtClean="0"/>
              <a:t>flowlines</a:t>
            </a:r>
            <a:r>
              <a:rPr lang="en-US" dirty="0" smtClean="0"/>
              <a:t> more gradually</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24930" name="Picture 2"/>
          <p:cNvPicPr>
            <a:picLocks noChangeAspect="1" noChangeArrowheads="1"/>
          </p:cNvPicPr>
          <p:nvPr/>
        </p:nvPicPr>
        <p:blipFill>
          <a:blip r:embed="rId2" cstate="print"/>
          <a:srcRect/>
          <a:stretch>
            <a:fillRect/>
          </a:stretch>
        </p:blipFill>
        <p:spPr bwMode="auto">
          <a:xfrm>
            <a:off x="457201" y="3017158"/>
            <a:ext cx="8686800" cy="2365513"/>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3–13</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25954" name="Picture 2"/>
          <p:cNvPicPr>
            <a:picLocks noChangeAspect="1" noChangeArrowheads="1"/>
          </p:cNvPicPr>
          <p:nvPr/>
        </p:nvPicPr>
        <p:blipFill>
          <a:blip r:embed="rId2" cstate="print"/>
          <a:srcRect/>
          <a:stretch>
            <a:fillRect/>
          </a:stretch>
        </p:blipFill>
        <p:spPr bwMode="auto">
          <a:xfrm>
            <a:off x="390525" y="685800"/>
            <a:ext cx="8753475" cy="1833443"/>
          </a:xfrm>
          <a:prstGeom prst="rect">
            <a:avLst/>
          </a:prstGeom>
          <a:noFill/>
          <a:ln w="9525">
            <a:noFill/>
            <a:miter lim="800000"/>
            <a:headEnd/>
            <a:tailEnd/>
          </a:ln>
        </p:spPr>
      </p:pic>
      <p:pic>
        <p:nvPicPr>
          <p:cNvPr id="125956" name="Picture 4"/>
          <p:cNvPicPr>
            <a:picLocks noChangeAspect="1" noChangeArrowheads="1"/>
          </p:cNvPicPr>
          <p:nvPr/>
        </p:nvPicPr>
        <p:blipFill>
          <a:blip r:embed="rId3" cstate="print"/>
          <a:srcRect/>
          <a:stretch>
            <a:fillRect/>
          </a:stretch>
        </p:blipFill>
        <p:spPr bwMode="auto">
          <a:xfrm>
            <a:off x="1447800" y="2971800"/>
            <a:ext cx="5934075" cy="2324100"/>
          </a:xfrm>
          <a:prstGeom prst="rect">
            <a:avLst/>
          </a:prstGeom>
          <a:noFill/>
          <a:ln w="9525">
            <a:noFill/>
            <a:miter lim="800000"/>
            <a:headEnd/>
            <a:tailEnd/>
          </a:ln>
        </p:spPr>
      </p:pic>
      <p:sp>
        <p:nvSpPr>
          <p:cNvPr id="6" name="TextBox 5"/>
          <p:cNvSpPr txBox="1"/>
          <p:nvPr/>
        </p:nvSpPr>
        <p:spPr>
          <a:xfrm>
            <a:off x="3505200" y="5029200"/>
            <a:ext cx="1524000" cy="461665"/>
          </a:xfrm>
          <a:prstGeom prst="rect">
            <a:avLst/>
          </a:prstGeom>
          <a:noFill/>
        </p:spPr>
        <p:txBody>
          <a:bodyPr wrap="square" rtlCol="0">
            <a:spAutoFit/>
          </a:bodyPr>
          <a:lstStyle/>
          <a:p>
            <a:r>
              <a:rPr lang="en-US" sz="2400" dirty="0" smtClean="0"/>
              <a:t>Fig. 3−30</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3–13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26978" name="Picture 2"/>
          <p:cNvPicPr>
            <a:picLocks noChangeAspect="1" noChangeArrowheads="1"/>
          </p:cNvPicPr>
          <p:nvPr/>
        </p:nvPicPr>
        <p:blipFill>
          <a:blip r:embed="rId2" cstate="print"/>
          <a:srcRect/>
          <a:stretch>
            <a:fillRect/>
          </a:stretch>
        </p:blipFill>
        <p:spPr bwMode="auto">
          <a:xfrm>
            <a:off x="387060" y="714375"/>
            <a:ext cx="8728365" cy="2743200"/>
          </a:xfrm>
          <a:prstGeom prst="rect">
            <a:avLst/>
          </a:prstGeom>
          <a:noFill/>
          <a:ln w="9525">
            <a:noFill/>
            <a:miter lim="800000"/>
            <a:headEnd/>
            <a:tailEnd/>
          </a:ln>
        </p:spPr>
      </p:pic>
      <p:pic>
        <p:nvPicPr>
          <p:cNvPr id="126979" name="Picture 3"/>
          <p:cNvPicPr>
            <a:picLocks noChangeAspect="1" noChangeArrowheads="1"/>
          </p:cNvPicPr>
          <p:nvPr/>
        </p:nvPicPr>
        <p:blipFill>
          <a:blip r:embed="rId3" cstate="print"/>
          <a:srcRect/>
          <a:stretch>
            <a:fillRect/>
          </a:stretch>
        </p:blipFill>
        <p:spPr bwMode="auto">
          <a:xfrm>
            <a:off x="533399" y="3429000"/>
            <a:ext cx="5179217" cy="3428999"/>
          </a:xfrm>
          <a:prstGeom prst="rect">
            <a:avLst/>
          </a:prstGeom>
          <a:noFill/>
          <a:ln w="9525">
            <a:noFill/>
            <a:miter lim="800000"/>
            <a:headEnd/>
            <a:tailEnd/>
          </a:ln>
        </p:spPr>
      </p:pic>
      <p:sp>
        <p:nvSpPr>
          <p:cNvPr id="6" name="TextBox 5"/>
          <p:cNvSpPr txBox="1"/>
          <p:nvPr/>
        </p:nvSpPr>
        <p:spPr>
          <a:xfrm>
            <a:off x="5638800" y="5791200"/>
            <a:ext cx="1905000" cy="461665"/>
          </a:xfrm>
          <a:prstGeom prst="rect">
            <a:avLst/>
          </a:prstGeom>
          <a:noFill/>
        </p:spPr>
        <p:txBody>
          <a:bodyPr wrap="square" rtlCol="0">
            <a:spAutoFit/>
          </a:bodyPr>
          <a:lstStyle/>
          <a:p>
            <a:r>
              <a:rPr lang="en-US" sz="2400" dirty="0" smtClean="0"/>
              <a:t>Fig. A−15−1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Load on Beam</a:t>
            </a:r>
            <a:endParaRPr lang="en-US" dirty="0"/>
          </a:p>
        </p:txBody>
      </p:sp>
      <p:sp>
        <p:nvSpPr>
          <p:cNvPr id="3" name="Content Placeholder 2"/>
          <p:cNvSpPr>
            <a:spLocks noGrp="1"/>
          </p:cNvSpPr>
          <p:nvPr>
            <p:ph idx="1"/>
          </p:nvPr>
        </p:nvSpPr>
        <p:spPr>
          <a:xfrm>
            <a:off x="381000" y="838200"/>
            <a:ext cx="8458200" cy="1219200"/>
          </a:xfrm>
        </p:spPr>
        <p:txBody>
          <a:bodyPr/>
          <a:lstStyle/>
          <a:p>
            <a:r>
              <a:rPr lang="en-US" dirty="0" smtClean="0"/>
              <a:t>Distributed load </a:t>
            </a:r>
            <a:r>
              <a:rPr lang="en-US" i="1" dirty="0" smtClean="0"/>
              <a:t>q</a:t>
            </a:r>
            <a:r>
              <a:rPr lang="en-US" dirty="0" smtClean="0"/>
              <a:t>(</a:t>
            </a:r>
            <a:r>
              <a:rPr lang="en-US" i="1" dirty="0" smtClean="0"/>
              <a:t>x</a:t>
            </a:r>
            <a:r>
              <a:rPr lang="en-US" dirty="0" smtClean="0"/>
              <a:t>) called </a:t>
            </a:r>
            <a:r>
              <a:rPr lang="en-US" i="1" dirty="0" smtClean="0"/>
              <a:t>load intensity</a:t>
            </a:r>
          </a:p>
          <a:p>
            <a:r>
              <a:rPr lang="en-US" dirty="0" smtClean="0"/>
              <a:t>Units of force per unit length</a:t>
            </a:r>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descr="bud29281_0304"/>
          <p:cNvPicPr>
            <a:picLocks noChangeAspect="1" noChangeArrowheads="1"/>
          </p:cNvPicPr>
          <p:nvPr/>
        </p:nvPicPr>
        <p:blipFill>
          <a:blip r:embed="rId2" cstate="print"/>
          <a:srcRect l="18880" t="13686" r="16994"/>
          <a:stretch>
            <a:fillRect/>
          </a:stretch>
        </p:blipFill>
        <p:spPr bwMode="auto">
          <a:xfrm>
            <a:off x="2209800" y="2667000"/>
            <a:ext cx="5181600" cy="1992313"/>
          </a:xfrm>
          <a:prstGeom prst="rect">
            <a:avLst/>
          </a:prstGeom>
          <a:noFill/>
        </p:spPr>
      </p:pic>
      <p:sp>
        <p:nvSpPr>
          <p:cNvPr id="6" name="TextBox 5"/>
          <p:cNvSpPr txBox="1"/>
          <p:nvPr/>
        </p:nvSpPr>
        <p:spPr>
          <a:xfrm>
            <a:off x="3886200" y="4800600"/>
            <a:ext cx="1295400" cy="457200"/>
          </a:xfrm>
          <a:prstGeom prst="rect">
            <a:avLst/>
          </a:prstGeom>
          <a:noFill/>
        </p:spPr>
        <p:txBody>
          <a:bodyPr wrap="square" rtlCol="0">
            <a:spAutoFit/>
          </a:bodyPr>
          <a:lstStyle/>
          <a:p>
            <a:r>
              <a:rPr lang="en-US" sz="2400" dirty="0" smtClean="0"/>
              <a:t>Fig. </a:t>
            </a:r>
            <a:r>
              <a:rPr lang="en-US" sz="2400" dirty="0"/>
              <a:t>3–4</a:t>
            </a:r>
            <a:endParaRPr lang="en-US" sz="2400" dirty="0" smtClean="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3–13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26979" name="Picture 3"/>
          <p:cNvPicPr>
            <a:picLocks noChangeAspect="1" noChangeArrowheads="1"/>
          </p:cNvPicPr>
          <p:nvPr/>
        </p:nvPicPr>
        <p:blipFill>
          <a:blip r:embed="rId2" cstate="print"/>
          <a:srcRect/>
          <a:stretch>
            <a:fillRect/>
          </a:stretch>
        </p:blipFill>
        <p:spPr bwMode="auto">
          <a:xfrm>
            <a:off x="533399" y="3429000"/>
            <a:ext cx="5179217" cy="3428999"/>
          </a:xfrm>
          <a:prstGeom prst="rect">
            <a:avLst/>
          </a:prstGeom>
          <a:noFill/>
          <a:ln w="9525">
            <a:noFill/>
            <a:miter lim="800000"/>
            <a:headEnd/>
            <a:tailEnd/>
          </a:ln>
        </p:spPr>
      </p:pic>
      <p:pic>
        <p:nvPicPr>
          <p:cNvPr id="128002" name="Picture 2"/>
          <p:cNvPicPr>
            <a:picLocks noChangeAspect="1" noChangeArrowheads="1"/>
          </p:cNvPicPr>
          <p:nvPr/>
        </p:nvPicPr>
        <p:blipFill>
          <a:blip r:embed="rId3" cstate="print"/>
          <a:srcRect/>
          <a:stretch>
            <a:fillRect/>
          </a:stretch>
        </p:blipFill>
        <p:spPr bwMode="auto">
          <a:xfrm>
            <a:off x="381000" y="714375"/>
            <a:ext cx="8762999" cy="1565105"/>
          </a:xfrm>
          <a:prstGeom prst="rect">
            <a:avLst/>
          </a:prstGeom>
          <a:noFill/>
          <a:ln w="9525">
            <a:noFill/>
            <a:miter lim="800000"/>
            <a:headEnd/>
            <a:tailEnd/>
          </a:ln>
        </p:spPr>
      </p:pic>
      <p:pic>
        <p:nvPicPr>
          <p:cNvPr id="128003" name="Picture 3"/>
          <p:cNvPicPr>
            <a:picLocks noChangeAspect="1" noChangeArrowheads="1"/>
          </p:cNvPicPr>
          <p:nvPr/>
        </p:nvPicPr>
        <p:blipFill>
          <a:blip r:embed="rId4" cstate="print"/>
          <a:srcRect/>
          <a:stretch>
            <a:fillRect/>
          </a:stretch>
        </p:blipFill>
        <p:spPr bwMode="auto">
          <a:xfrm>
            <a:off x="381001" y="2286001"/>
            <a:ext cx="8763000" cy="115475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3–13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29026" name="Picture 2"/>
          <p:cNvPicPr>
            <a:picLocks noChangeAspect="1" noChangeArrowheads="1"/>
          </p:cNvPicPr>
          <p:nvPr/>
        </p:nvPicPr>
        <p:blipFill>
          <a:blip r:embed="rId2" cstate="print"/>
          <a:srcRect/>
          <a:stretch>
            <a:fillRect/>
          </a:stretch>
        </p:blipFill>
        <p:spPr bwMode="auto">
          <a:xfrm>
            <a:off x="381000" y="704850"/>
            <a:ext cx="8763000" cy="3264806"/>
          </a:xfrm>
          <a:prstGeom prst="rect">
            <a:avLst/>
          </a:prstGeom>
          <a:noFill/>
          <a:ln w="9525">
            <a:noFill/>
            <a:miter lim="800000"/>
            <a:headEnd/>
            <a:tailEnd/>
          </a:ln>
        </p:spPr>
      </p:pic>
      <p:pic>
        <p:nvPicPr>
          <p:cNvPr id="129027" name="Picture 3"/>
          <p:cNvPicPr>
            <a:picLocks noChangeAspect="1" noChangeArrowheads="1"/>
          </p:cNvPicPr>
          <p:nvPr/>
        </p:nvPicPr>
        <p:blipFill>
          <a:blip r:embed="rId3" cstate="print"/>
          <a:srcRect/>
          <a:stretch>
            <a:fillRect/>
          </a:stretch>
        </p:blipFill>
        <p:spPr bwMode="auto">
          <a:xfrm>
            <a:off x="457201" y="3886200"/>
            <a:ext cx="4564115" cy="2971799"/>
          </a:xfrm>
          <a:prstGeom prst="rect">
            <a:avLst/>
          </a:prstGeom>
          <a:noFill/>
          <a:ln w="9525">
            <a:noFill/>
            <a:miter lim="800000"/>
            <a:headEnd/>
            <a:tailEnd/>
          </a:ln>
        </p:spPr>
      </p:pic>
      <p:sp>
        <p:nvSpPr>
          <p:cNvPr id="7" name="TextBox 6"/>
          <p:cNvSpPr txBox="1"/>
          <p:nvPr/>
        </p:nvSpPr>
        <p:spPr>
          <a:xfrm>
            <a:off x="5181600" y="5791200"/>
            <a:ext cx="1905000" cy="461665"/>
          </a:xfrm>
          <a:prstGeom prst="rect">
            <a:avLst/>
          </a:prstGeom>
          <a:noFill/>
        </p:spPr>
        <p:txBody>
          <a:bodyPr wrap="square" rtlCol="0">
            <a:spAutoFit/>
          </a:bodyPr>
          <a:lstStyle/>
          <a:p>
            <a:r>
              <a:rPr lang="en-US" sz="2400" dirty="0" smtClean="0"/>
              <a:t>Fig. A−15−5</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Stresses in Pressurized Cylinders</a:t>
            </a:r>
            <a:endParaRPr lang="en-US" dirty="0"/>
          </a:p>
        </p:txBody>
      </p:sp>
      <p:sp>
        <p:nvSpPr>
          <p:cNvPr id="3" name="Content Placeholder 2"/>
          <p:cNvSpPr>
            <a:spLocks noGrp="1"/>
          </p:cNvSpPr>
          <p:nvPr>
            <p:ph idx="1"/>
          </p:nvPr>
        </p:nvSpPr>
        <p:spPr>
          <a:xfrm>
            <a:off x="381000" y="838200"/>
            <a:ext cx="8382000" cy="2971800"/>
          </a:xfrm>
        </p:spPr>
        <p:txBody>
          <a:bodyPr/>
          <a:lstStyle/>
          <a:p>
            <a:r>
              <a:rPr lang="en-US" dirty="0" smtClean="0"/>
              <a:t>Cylinder with inside radius </a:t>
            </a:r>
            <a:r>
              <a:rPr lang="en-US" i="1" dirty="0" err="1" smtClean="0"/>
              <a:t>r</a:t>
            </a:r>
            <a:r>
              <a:rPr lang="en-US" i="1" baseline="-25000" dirty="0" err="1" smtClean="0"/>
              <a:t>i</a:t>
            </a:r>
            <a:r>
              <a:rPr lang="en-US" dirty="0" smtClean="0"/>
              <a:t>, outside radius </a:t>
            </a:r>
            <a:r>
              <a:rPr lang="en-US" i="1" dirty="0" err="1" smtClean="0"/>
              <a:t>r</a:t>
            </a:r>
            <a:r>
              <a:rPr lang="en-US" i="1" baseline="-25000" dirty="0" err="1" smtClean="0"/>
              <a:t>o</a:t>
            </a:r>
            <a:r>
              <a:rPr lang="en-US" dirty="0" smtClean="0"/>
              <a:t>, internal pressure </a:t>
            </a:r>
            <a:r>
              <a:rPr lang="en-US" i="1" dirty="0" smtClean="0"/>
              <a:t>p</a:t>
            </a:r>
            <a:r>
              <a:rPr lang="en-US" i="1" baseline="-25000" dirty="0" smtClean="0"/>
              <a:t>i</a:t>
            </a:r>
            <a:r>
              <a:rPr lang="en-US" dirty="0" smtClean="0"/>
              <a:t>, and external pressure </a:t>
            </a:r>
            <a:r>
              <a:rPr lang="en-US" i="1" dirty="0" err="1" smtClean="0"/>
              <a:t>p</a:t>
            </a:r>
            <a:r>
              <a:rPr lang="en-US" i="1" baseline="-25000" dirty="0" err="1" smtClean="0"/>
              <a:t>o</a:t>
            </a:r>
            <a:endParaRPr lang="en-US" i="1" baseline="-25000" dirty="0" smtClean="0"/>
          </a:p>
          <a:p>
            <a:r>
              <a:rPr lang="en-US" dirty="0" smtClean="0"/>
              <a:t>Tangential and radial stresses,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a:xfrm>
            <a:off x="1752600" y="2057400"/>
            <a:ext cx="6399213" cy="1692275"/>
          </a:xfrm>
          <a:prstGeom prst="rect">
            <a:avLst/>
          </a:prstGeom>
          <a:noFill/>
          <a:ln/>
        </p:spPr>
      </p:pic>
      <p:pic>
        <p:nvPicPr>
          <p:cNvPr id="6" name="Picture 6" descr="bud29281_0331"/>
          <p:cNvPicPr>
            <a:picLocks noChangeAspect="1" noChangeArrowheads="1"/>
          </p:cNvPicPr>
          <p:nvPr/>
        </p:nvPicPr>
        <p:blipFill>
          <a:blip r:embed="rId3" cstate="print"/>
          <a:srcRect t="3993"/>
          <a:stretch>
            <a:fillRect/>
          </a:stretch>
        </p:blipFill>
        <p:spPr bwMode="auto">
          <a:xfrm>
            <a:off x="1882845" y="3733800"/>
            <a:ext cx="3298755" cy="3048000"/>
          </a:xfrm>
          <a:prstGeom prst="rect">
            <a:avLst/>
          </a:prstGeom>
          <a:noFill/>
        </p:spPr>
      </p:pic>
      <p:sp>
        <p:nvSpPr>
          <p:cNvPr id="7" name="TextBox 6"/>
          <p:cNvSpPr txBox="1"/>
          <p:nvPr/>
        </p:nvSpPr>
        <p:spPr>
          <a:xfrm>
            <a:off x="5181600" y="5791200"/>
            <a:ext cx="1676400" cy="461665"/>
          </a:xfrm>
          <a:prstGeom prst="rect">
            <a:avLst/>
          </a:prstGeom>
          <a:noFill/>
        </p:spPr>
        <p:txBody>
          <a:bodyPr wrap="square" rtlCol="0">
            <a:spAutoFit/>
          </a:bodyPr>
          <a:lstStyle/>
          <a:p>
            <a:r>
              <a:rPr lang="en-US" sz="2400" dirty="0" smtClean="0"/>
              <a:t>Fig. 3−31</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Stresses in Pressurized Cylinders</a:t>
            </a:r>
            <a:endParaRPr lang="en-US" dirty="0"/>
          </a:p>
        </p:txBody>
      </p:sp>
      <p:sp>
        <p:nvSpPr>
          <p:cNvPr id="3" name="Content Placeholder 2"/>
          <p:cNvSpPr>
            <a:spLocks noGrp="1"/>
          </p:cNvSpPr>
          <p:nvPr>
            <p:ph idx="1"/>
          </p:nvPr>
        </p:nvSpPr>
        <p:spPr>
          <a:xfrm>
            <a:off x="381000" y="838200"/>
            <a:ext cx="8382000" cy="4572000"/>
          </a:xfrm>
        </p:spPr>
        <p:txBody>
          <a:bodyPr/>
          <a:lstStyle/>
          <a:p>
            <a:r>
              <a:rPr lang="en-US" dirty="0" smtClean="0"/>
              <a:t>Special case of zero outside pressure, </a:t>
            </a:r>
            <a:r>
              <a:rPr lang="en-US" i="1" dirty="0" err="1" smtClean="0"/>
              <a:t>p</a:t>
            </a:r>
            <a:r>
              <a:rPr lang="en-US" i="1" baseline="-25000" dirty="0" err="1" smtClean="0"/>
              <a:t>o</a:t>
            </a:r>
            <a:r>
              <a:rPr lang="en-US" dirty="0" smtClean="0"/>
              <a:t> = 0</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5"/>
          <p:cNvPicPr>
            <a:picLocks noChangeAspect="1" noChangeArrowheads="1"/>
          </p:cNvPicPr>
          <p:nvPr/>
        </p:nvPicPr>
        <p:blipFill>
          <a:blip r:embed="rId2" cstate="print"/>
          <a:srcRect/>
          <a:stretch>
            <a:fillRect/>
          </a:stretch>
        </p:blipFill>
        <p:spPr bwMode="auto">
          <a:xfrm>
            <a:off x="2133600" y="1295400"/>
            <a:ext cx="5942013" cy="1865313"/>
          </a:xfrm>
          <a:prstGeom prst="rect">
            <a:avLst/>
          </a:prstGeom>
          <a:noFill/>
          <a:ln w="9525">
            <a:noFill/>
            <a:miter lim="800000"/>
            <a:headEnd/>
            <a:tailEnd/>
          </a:ln>
          <a:effectLst/>
        </p:spPr>
      </p:pic>
      <p:pic>
        <p:nvPicPr>
          <p:cNvPr id="7" name="Picture 6" descr="bud29281_0332"/>
          <p:cNvPicPr>
            <a:picLocks noChangeAspect="1" noChangeArrowheads="1"/>
          </p:cNvPicPr>
          <p:nvPr/>
        </p:nvPicPr>
        <p:blipFill>
          <a:blip r:embed="rId3" cstate="print"/>
          <a:srcRect t="5773"/>
          <a:stretch>
            <a:fillRect/>
          </a:stretch>
        </p:blipFill>
        <p:spPr bwMode="auto">
          <a:xfrm>
            <a:off x="1446213" y="3138487"/>
            <a:ext cx="4725987" cy="3643313"/>
          </a:xfrm>
          <a:prstGeom prst="rect">
            <a:avLst/>
          </a:prstGeom>
          <a:noFill/>
        </p:spPr>
      </p:pic>
      <p:sp>
        <p:nvSpPr>
          <p:cNvPr id="8" name="TextBox 7"/>
          <p:cNvSpPr txBox="1"/>
          <p:nvPr/>
        </p:nvSpPr>
        <p:spPr>
          <a:xfrm>
            <a:off x="3048000" y="6396335"/>
            <a:ext cx="1676400" cy="461665"/>
          </a:xfrm>
          <a:prstGeom prst="rect">
            <a:avLst/>
          </a:prstGeom>
          <a:noFill/>
        </p:spPr>
        <p:txBody>
          <a:bodyPr wrap="square" rtlCol="0">
            <a:spAutoFit/>
          </a:bodyPr>
          <a:lstStyle/>
          <a:p>
            <a:r>
              <a:rPr lang="en-US" sz="2400" dirty="0" smtClean="0"/>
              <a:t>Fig. 3−32</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Stresses in Pressurized Cylinders</a:t>
            </a:r>
            <a:endParaRPr lang="en-US" dirty="0"/>
          </a:p>
        </p:txBody>
      </p:sp>
      <p:sp>
        <p:nvSpPr>
          <p:cNvPr id="3" name="Content Placeholder 2"/>
          <p:cNvSpPr>
            <a:spLocks noGrp="1"/>
          </p:cNvSpPr>
          <p:nvPr>
            <p:ph idx="1"/>
          </p:nvPr>
        </p:nvSpPr>
        <p:spPr>
          <a:xfrm>
            <a:off x="381000" y="838200"/>
            <a:ext cx="8382000" cy="685800"/>
          </a:xfrm>
        </p:spPr>
        <p:txBody>
          <a:bodyPr/>
          <a:lstStyle/>
          <a:p>
            <a:r>
              <a:rPr lang="en-US" dirty="0" smtClean="0"/>
              <a:t>If ends are closed, then longitudinal stresses also exist</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 name="Picture 4"/>
          <p:cNvPicPr>
            <a:picLocks noChangeAspect="1" noChangeArrowheads="1"/>
          </p:cNvPicPr>
          <p:nvPr/>
        </p:nvPicPr>
        <p:blipFill>
          <a:blip r:embed="rId2" cstate="print"/>
          <a:srcRect/>
          <a:stretch>
            <a:fillRect/>
          </a:stretch>
        </p:blipFill>
        <p:spPr>
          <a:xfrm>
            <a:off x="2209800" y="1447800"/>
            <a:ext cx="5562600" cy="820738"/>
          </a:xfrm>
          <a:prstGeom prst="rect">
            <a:avLst/>
          </a:prstGeom>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Thin-Walled Vessels</a:t>
            </a:r>
            <a:endParaRPr lang="en-US" dirty="0"/>
          </a:p>
        </p:txBody>
      </p:sp>
      <p:sp>
        <p:nvSpPr>
          <p:cNvPr id="3" name="Content Placeholder 2"/>
          <p:cNvSpPr>
            <a:spLocks noGrp="1"/>
          </p:cNvSpPr>
          <p:nvPr>
            <p:ph idx="1"/>
          </p:nvPr>
        </p:nvSpPr>
        <p:spPr>
          <a:xfrm>
            <a:off x="381000" y="838200"/>
            <a:ext cx="8458200" cy="5105400"/>
          </a:xfrm>
        </p:spPr>
        <p:txBody>
          <a:bodyPr>
            <a:normAutofit lnSpcReduction="10000"/>
          </a:bodyPr>
          <a:lstStyle/>
          <a:p>
            <a:r>
              <a:rPr lang="en-US" dirty="0" smtClean="0"/>
              <a:t>Cylindrical pressure vessel with wall thickness 1/10 or less of the radius</a:t>
            </a:r>
          </a:p>
          <a:p>
            <a:r>
              <a:rPr lang="en-US" dirty="0" smtClean="0"/>
              <a:t>Radial stress is quite small compared to tangential stress</a:t>
            </a:r>
          </a:p>
          <a:p>
            <a:r>
              <a:rPr lang="en-US" dirty="0" smtClean="0"/>
              <a:t>Average tangential stress</a:t>
            </a:r>
          </a:p>
          <a:p>
            <a:endParaRPr lang="en-US" dirty="0" smtClean="0"/>
          </a:p>
          <a:p>
            <a:endParaRPr lang="en-US" dirty="0" smtClean="0"/>
          </a:p>
          <a:p>
            <a:endParaRPr lang="en-US" dirty="0" smtClean="0"/>
          </a:p>
          <a:p>
            <a:endParaRPr lang="en-US" dirty="0"/>
          </a:p>
          <a:p>
            <a:r>
              <a:rPr lang="en-US" dirty="0" smtClean="0"/>
              <a:t>Maximum tangential stress</a:t>
            </a:r>
          </a:p>
          <a:p>
            <a:endParaRPr lang="en-US" dirty="0" smtClean="0"/>
          </a:p>
          <a:p>
            <a:endParaRPr lang="en-US" dirty="0" smtClean="0"/>
          </a:p>
          <a:p>
            <a:r>
              <a:rPr lang="en-US" dirty="0" smtClean="0"/>
              <a:t>Longitudinal stress (if ends are closed)</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62200"/>
            <a:ext cx="8210550" cy="1528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4419600"/>
            <a:ext cx="63436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7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75" y="5638800"/>
            <a:ext cx="57531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3–14</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9421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5785"/>
          <a:stretch/>
        </p:blipFill>
        <p:spPr bwMode="auto">
          <a:xfrm>
            <a:off x="609600" y="722538"/>
            <a:ext cx="8256104" cy="380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81770" y="2285999"/>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3–14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95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80"/>
          <a:stretch/>
        </p:blipFill>
        <p:spPr bwMode="auto">
          <a:xfrm>
            <a:off x="609600" y="685800"/>
            <a:ext cx="8232250" cy="518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Stresses in Rotating Rings</a:t>
            </a:r>
            <a:endParaRPr lang="en-US" dirty="0"/>
          </a:p>
        </p:txBody>
      </p:sp>
      <p:sp>
        <p:nvSpPr>
          <p:cNvPr id="3" name="Content Placeholder 2"/>
          <p:cNvSpPr>
            <a:spLocks noGrp="1"/>
          </p:cNvSpPr>
          <p:nvPr>
            <p:ph idx="1"/>
          </p:nvPr>
        </p:nvSpPr>
        <p:spPr>
          <a:xfrm>
            <a:off x="381000" y="838200"/>
            <a:ext cx="8458200" cy="3581400"/>
          </a:xfrm>
        </p:spPr>
        <p:txBody>
          <a:bodyPr/>
          <a:lstStyle/>
          <a:p>
            <a:r>
              <a:rPr lang="en-US" dirty="0" smtClean="0"/>
              <a:t>Rotating rings, such as flywheels, blowers, disks, etc.</a:t>
            </a:r>
          </a:p>
          <a:p>
            <a:r>
              <a:rPr lang="en-US" dirty="0" smtClean="0"/>
              <a:t>Tangential and radial stresses are similar to thick-walled pressure cylinders, except caused by inertial forces</a:t>
            </a:r>
          </a:p>
          <a:p>
            <a:r>
              <a:rPr lang="en-US" dirty="0" smtClean="0"/>
              <a:t>Conditions:</a:t>
            </a:r>
          </a:p>
          <a:p>
            <a:pPr lvl="1"/>
            <a:r>
              <a:rPr lang="en-US" dirty="0" smtClean="0"/>
              <a:t>Outside radius is large compared with thickness (&gt;10:1)</a:t>
            </a:r>
          </a:p>
          <a:p>
            <a:pPr lvl="1"/>
            <a:r>
              <a:rPr lang="en-US" dirty="0" smtClean="0"/>
              <a:t>Thickness is constant</a:t>
            </a:r>
          </a:p>
          <a:p>
            <a:pPr lvl="1"/>
            <a:r>
              <a:rPr lang="en-US" dirty="0" smtClean="0"/>
              <a:t>Stresses are constant over the thickness</a:t>
            </a:r>
          </a:p>
          <a:p>
            <a:r>
              <a:rPr lang="en-US" dirty="0" smtClean="0"/>
              <a:t>Stresses are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8"/>
          <p:cNvPicPr>
            <a:picLocks noChangeAspect="1" noChangeArrowheads="1"/>
          </p:cNvPicPr>
          <p:nvPr/>
        </p:nvPicPr>
        <p:blipFill>
          <a:blip r:embed="rId2" cstate="print"/>
          <a:srcRect/>
          <a:stretch>
            <a:fillRect/>
          </a:stretch>
        </p:blipFill>
        <p:spPr bwMode="auto">
          <a:xfrm>
            <a:off x="1295400" y="4267200"/>
            <a:ext cx="7313613" cy="1649413"/>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Press and Shrink Fits</a:t>
            </a:r>
            <a:endParaRPr lang="en-US" dirty="0"/>
          </a:p>
        </p:txBody>
      </p:sp>
      <p:sp>
        <p:nvSpPr>
          <p:cNvPr id="3" name="Content Placeholder 2"/>
          <p:cNvSpPr>
            <a:spLocks noGrp="1"/>
          </p:cNvSpPr>
          <p:nvPr>
            <p:ph idx="1"/>
          </p:nvPr>
        </p:nvSpPr>
        <p:spPr>
          <a:xfrm>
            <a:off x="381000" y="838200"/>
            <a:ext cx="8458200" cy="3581400"/>
          </a:xfrm>
        </p:spPr>
        <p:txBody>
          <a:bodyPr/>
          <a:lstStyle/>
          <a:p>
            <a:r>
              <a:rPr lang="en-US" dirty="0" smtClean="0"/>
              <a:t>Two cylindrical parts are assembled with </a:t>
            </a:r>
            <a:r>
              <a:rPr lang="en-US" i="1" dirty="0" smtClean="0"/>
              <a:t>radial interference </a:t>
            </a:r>
            <a:r>
              <a:rPr lang="en-US" i="1" dirty="0" smtClean="0">
                <a:latin typeface="Symbol" pitchFamily="18" charset="2"/>
              </a:rPr>
              <a:t>d</a:t>
            </a:r>
          </a:p>
          <a:p>
            <a:r>
              <a:rPr lang="en-US" dirty="0" smtClean="0"/>
              <a:t>Pressure at interface</a:t>
            </a:r>
          </a:p>
          <a:p>
            <a:endParaRPr lang="en-US" dirty="0" smtClean="0"/>
          </a:p>
          <a:p>
            <a:endParaRPr lang="en-US" dirty="0" smtClean="0"/>
          </a:p>
          <a:p>
            <a:endParaRPr lang="en-US" dirty="0" smtClean="0"/>
          </a:p>
          <a:p>
            <a:r>
              <a:rPr lang="en-US" dirty="0" smtClean="0"/>
              <a:t>If both cylinders are of the same material</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6" descr="bud29281_0333"/>
          <p:cNvPicPr>
            <a:picLocks noChangeAspect="1" noChangeArrowheads="1"/>
          </p:cNvPicPr>
          <p:nvPr/>
        </p:nvPicPr>
        <p:blipFill>
          <a:blip r:embed="rId2" cstate="print"/>
          <a:srcRect t="7143"/>
          <a:stretch>
            <a:fillRect/>
          </a:stretch>
        </p:blipFill>
        <p:spPr bwMode="auto">
          <a:xfrm>
            <a:off x="1143000" y="4381500"/>
            <a:ext cx="4572000" cy="2476500"/>
          </a:xfrm>
          <a:prstGeom prst="rect">
            <a:avLst/>
          </a:prstGeom>
          <a:noFill/>
        </p:spPr>
      </p:pic>
      <p:sp>
        <p:nvSpPr>
          <p:cNvPr id="8" name="TextBox 7"/>
          <p:cNvSpPr txBox="1"/>
          <p:nvPr/>
        </p:nvSpPr>
        <p:spPr>
          <a:xfrm>
            <a:off x="838200" y="6396335"/>
            <a:ext cx="1676400" cy="461665"/>
          </a:xfrm>
          <a:prstGeom prst="rect">
            <a:avLst/>
          </a:prstGeom>
          <a:noFill/>
        </p:spPr>
        <p:txBody>
          <a:bodyPr wrap="square" rtlCol="0">
            <a:spAutoFit/>
          </a:bodyPr>
          <a:lstStyle/>
          <a:p>
            <a:r>
              <a:rPr lang="en-US" sz="2400" dirty="0" smtClean="0"/>
              <a:t>Fig. 3−33</a:t>
            </a: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638300"/>
            <a:ext cx="815340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7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050" y="3505200"/>
            <a:ext cx="70675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 between Load, Shear, and Bending</a:t>
            </a:r>
            <a:endParaRPr lang="en-US" dirty="0"/>
          </a:p>
        </p:txBody>
      </p:sp>
      <p:sp>
        <p:nvSpPr>
          <p:cNvPr id="3" name="Content Placeholder 2"/>
          <p:cNvSpPr>
            <a:spLocks noGrp="1"/>
          </p:cNvSpPr>
          <p:nvPr>
            <p:ph idx="1"/>
          </p:nvPr>
        </p:nvSpPr>
        <p:spPr>
          <a:xfrm>
            <a:off x="609600" y="4495800"/>
            <a:ext cx="8534400" cy="1676400"/>
          </a:xfrm>
        </p:spPr>
        <p:txBody>
          <a:bodyPr/>
          <a:lstStyle/>
          <a:p>
            <a:r>
              <a:rPr lang="en-US" dirty="0" smtClean="0"/>
              <a:t>The change in shear force from </a:t>
            </a:r>
            <a:r>
              <a:rPr lang="en-US" i="1" dirty="0" smtClean="0"/>
              <a:t>A</a:t>
            </a:r>
            <a:r>
              <a:rPr lang="en-US" dirty="0" smtClean="0"/>
              <a:t> to </a:t>
            </a:r>
            <a:r>
              <a:rPr lang="en-US" i="1" dirty="0" smtClean="0"/>
              <a:t>B</a:t>
            </a:r>
            <a:r>
              <a:rPr lang="en-US" dirty="0" smtClean="0"/>
              <a:t> is equal to the area of the loading diagram between </a:t>
            </a:r>
            <a:r>
              <a:rPr lang="en-US" i="1" dirty="0" err="1" smtClean="0"/>
              <a:t>x</a:t>
            </a:r>
            <a:r>
              <a:rPr lang="en-US" i="1" baseline="-25000" dirty="0" err="1" smtClean="0"/>
              <a:t>A</a:t>
            </a:r>
            <a:r>
              <a:rPr lang="en-US" i="1" dirty="0" smtClean="0"/>
              <a:t> </a:t>
            </a:r>
            <a:r>
              <a:rPr lang="en-US" dirty="0" smtClean="0"/>
              <a:t>and </a:t>
            </a:r>
            <a:r>
              <a:rPr lang="en-US" i="1" dirty="0" err="1" smtClean="0"/>
              <a:t>x</a:t>
            </a:r>
            <a:r>
              <a:rPr lang="en-US" i="1" baseline="-25000" dirty="0" err="1" smtClean="0"/>
              <a:t>B</a:t>
            </a:r>
            <a:r>
              <a:rPr lang="en-US" dirty="0" smtClean="0"/>
              <a:t>.</a:t>
            </a:r>
          </a:p>
          <a:p>
            <a:r>
              <a:rPr lang="en-US" dirty="0" smtClean="0"/>
              <a:t>The change in moment from </a:t>
            </a:r>
            <a:r>
              <a:rPr lang="en-US" i="1" dirty="0" smtClean="0"/>
              <a:t>A</a:t>
            </a:r>
            <a:r>
              <a:rPr lang="en-US" dirty="0" smtClean="0"/>
              <a:t> to </a:t>
            </a:r>
            <a:r>
              <a:rPr lang="en-US" i="1" dirty="0" smtClean="0"/>
              <a:t>B</a:t>
            </a:r>
            <a:r>
              <a:rPr lang="en-US" dirty="0" smtClean="0"/>
              <a:t> is equal to the area of the shear-force diagram between </a:t>
            </a:r>
            <a:r>
              <a:rPr lang="en-US" i="1" dirty="0" err="1" smtClean="0"/>
              <a:t>x</a:t>
            </a:r>
            <a:r>
              <a:rPr lang="en-US" i="1" baseline="-25000" dirty="0" err="1" smtClean="0"/>
              <a:t>A</a:t>
            </a:r>
            <a:r>
              <a:rPr lang="en-US" i="1" dirty="0" smtClean="0"/>
              <a:t> </a:t>
            </a:r>
            <a:r>
              <a:rPr lang="en-US" dirty="0" smtClean="0"/>
              <a:t>and </a:t>
            </a:r>
            <a:r>
              <a:rPr lang="en-US" i="1" dirty="0" err="1" smtClean="0"/>
              <a:t>x</a:t>
            </a:r>
            <a:r>
              <a:rPr lang="en-US" i="1" baseline="-25000" dirty="0" err="1" smtClean="0"/>
              <a:t>B</a:t>
            </a:r>
            <a:r>
              <a:rPr lang="en-US" dirty="0" smtClean="0"/>
              <a:t>.</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11"/>
          <p:cNvPicPr>
            <a:picLocks noChangeAspect="1" noChangeArrowheads="1"/>
          </p:cNvPicPr>
          <p:nvPr/>
        </p:nvPicPr>
        <p:blipFill>
          <a:blip r:embed="rId2" cstate="print"/>
          <a:srcRect/>
          <a:stretch>
            <a:fillRect/>
          </a:stretch>
        </p:blipFill>
        <p:spPr bwMode="auto">
          <a:xfrm>
            <a:off x="2590800" y="1676400"/>
            <a:ext cx="6096000" cy="742950"/>
          </a:xfrm>
          <a:prstGeom prst="rect">
            <a:avLst/>
          </a:prstGeom>
          <a:noFill/>
          <a:ln w="9525">
            <a:noFill/>
            <a:miter lim="800000"/>
            <a:headEnd/>
            <a:tailEnd/>
          </a:ln>
          <a:effectLst/>
        </p:spPr>
      </p:pic>
      <p:pic>
        <p:nvPicPr>
          <p:cNvPr id="6" name="Picture 12"/>
          <p:cNvPicPr>
            <a:picLocks noChangeAspect="1" noChangeArrowheads="1"/>
          </p:cNvPicPr>
          <p:nvPr/>
        </p:nvPicPr>
        <p:blipFill>
          <a:blip r:embed="rId3" cstate="print"/>
          <a:srcRect/>
          <a:stretch>
            <a:fillRect/>
          </a:stretch>
        </p:blipFill>
        <p:spPr bwMode="auto">
          <a:xfrm>
            <a:off x="1066800" y="2590800"/>
            <a:ext cx="7620000" cy="792162"/>
          </a:xfrm>
          <a:prstGeom prst="rect">
            <a:avLst/>
          </a:prstGeom>
          <a:noFill/>
          <a:ln w="9525">
            <a:noFill/>
            <a:miter lim="800000"/>
            <a:headEnd/>
            <a:tailEnd/>
          </a:ln>
          <a:effectLst/>
        </p:spPr>
      </p:pic>
      <p:pic>
        <p:nvPicPr>
          <p:cNvPr id="7" name="Picture 13"/>
          <p:cNvPicPr>
            <a:picLocks noChangeAspect="1" noChangeArrowheads="1"/>
          </p:cNvPicPr>
          <p:nvPr/>
        </p:nvPicPr>
        <p:blipFill>
          <a:blip r:embed="rId4" cstate="print"/>
          <a:srcRect/>
          <a:stretch>
            <a:fillRect/>
          </a:stretch>
        </p:blipFill>
        <p:spPr bwMode="auto">
          <a:xfrm>
            <a:off x="1447800" y="3508375"/>
            <a:ext cx="7239000" cy="835025"/>
          </a:xfrm>
          <a:prstGeom prst="rect">
            <a:avLst/>
          </a:prstGeom>
          <a:noFill/>
          <a:ln w="9525">
            <a:noFill/>
            <a:miter lim="800000"/>
            <a:headEnd/>
            <a:tailEnd/>
          </a:ln>
          <a:effectLst/>
        </p:spPr>
      </p:pic>
      <p:pic>
        <p:nvPicPr>
          <p:cNvPr id="9" name="Picture 10"/>
          <p:cNvPicPr>
            <a:picLocks noChangeAspect="1" noChangeArrowheads="1"/>
          </p:cNvPicPr>
          <p:nvPr/>
        </p:nvPicPr>
        <p:blipFill>
          <a:blip r:embed="rId5" cstate="print"/>
          <a:srcRect/>
          <a:stretch>
            <a:fillRect/>
          </a:stretch>
        </p:blipFill>
        <p:spPr bwMode="auto">
          <a:xfrm>
            <a:off x="2667000" y="762000"/>
            <a:ext cx="5943600" cy="865188"/>
          </a:xfrm>
          <a:prstGeom prst="rect">
            <a:avLst/>
          </a:prstGeom>
          <a:noFill/>
          <a:ln w="9525">
            <a:noFill/>
            <a:miter lim="800000"/>
            <a:headEnd/>
            <a:tailEnd/>
          </a:ln>
          <a:effec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Press and Shrink Fits</a:t>
            </a:r>
            <a:endParaRPr lang="en-US" dirty="0"/>
          </a:p>
        </p:txBody>
      </p:sp>
      <p:sp>
        <p:nvSpPr>
          <p:cNvPr id="3" name="Content Placeholder 2"/>
          <p:cNvSpPr>
            <a:spLocks noGrp="1"/>
          </p:cNvSpPr>
          <p:nvPr>
            <p:ph idx="1"/>
          </p:nvPr>
        </p:nvSpPr>
        <p:spPr>
          <a:xfrm>
            <a:off x="381000" y="838200"/>
            <a:ext cx="8458200" cy="5562600"/>
          </a:xfrm>
        </p:spPr>
        <p:txBody>
          <a:bodyPr/>
          <a:lstStyle/>
          <a:p>
            <a:r>
              <a:rPr lang="en-US" dirty="0" smtClean="0"/>
              <a:t>Eq. (</a:t>
            </a:r>
            <a:r>
              <a:rPr lang="en-US" dirty="0"/>
              <a:t>3–49</a:t>
            </a:r>
            <a:r>
              <a:rPr lang="en-US" dirty="0" smtClean="0"/>
              <a:t>) for pressure cylinders applies</a:t>
            </a:r>
          </a:p>
          <a:p>
            <a:endParaRPr lang="en-US" dirty="0" smtClean="0"/>
          </a:p>
          <a:p>
            <a:endParaRPr lang="en-US" dirty="0" smtClean="0"/>
          </a:p>
          <a:p>
            <a:endParaRPr lang="en-US" dirty="0" smtClean="0"/>
          </a:p>
          <a:p>
            <a:endParaRPr lang="en-US" dirty="0" smtClean="0"/>
          </a:p>
          <a:p>
            <a:r>
              <a:rPr lang="en-US" dirty="0" smtClean="0"/>
              <a:t>For the inner member, </a:t>
            </a:r>
            <a:r>
              <a:rPr lang="en-US" i="1" dirty="0" err="1" smtClean="0"/>
              <a:t>p</a:t>
            </a:r>
            <a:r>
              <a:rPr lang="en-US" i="1" baseline="-25000" dirty="0" err="1" smtClean="0"/>
              <a:t>o</a:t>
            </a:r>
            <a:r>
              <a:rPr lang="en-US" i="1" dirty="0" smtClean="0"/>
              <a:t> = p</a:t>
            </a:r>
            <a:r>
              <a:rPr lang="en-US" dirty="0" smtClean="0"/>
              <a:t> and </a:t>
            </a:r>
            <a:r>
              <a:rPr lang="en-US" i="1" dirty="0" smtClean="0"/>
              <a:t>p</a:t>
            </a:r>
            <a:r>
              <a:rPr lang="en-US" i="1" baseline="-25000" dirty="0" smtClean="0"/>
              <a:t>i</a:t>
            </a:r>
            <a:r>
              <a:rPr lang="en-US" dirty="0" smtClean="0"/>
              <a:t> = 0</a:t>
            </a:r>
          </a:p>
          <a:p>
            <a:endParaRPr lang="en-US" dirty="0" smtClean="0"/>
          </a:p>
          <a:p>
            <a:endParaRPr lang="en-US" dirty="0" smtClean="0"/>
          </a:p>
          <a:p>
            <a:r>
              <a:rPr lang="en-US" dirty="0" smtClean="0"/>
              <a:t>For the outer member, </a:t>
            </a:r>
            <a:r>
              <a:rPr lang="en-US" i="1" dirty="0" err="1" smtClean="0"/>
              <a:t>p</a:t>
            </a:r>
            <a:r>
              <a:rPr lang="en-US" i="1" baseline="-25000" dirty="0" err="1" smtClean="0"/>
              <a:t>o</a:t>
            </a:r>
            <a:r>
              <a:rPr lang="en-US" dirty="0" smtClean="0"/>
              <a:t> = 0 and </a:t>
            </a:r>
            <a:r>
              <a:rPr lang="en-US" i="1" dirty="0" smtClean="0"/>
              <a:t>p</a:t>
            </a:r>
            <a:r>
              <a:rPr lang="en-US" i="1" baseline="-25000" dirty="0" smtClean="0"/>
              <a:t>i</a:t>
            </a:r>
            <a:r>
              <a:rPr lang="en-US" i="1" dirty="0" smtClean="0"/>
              <a:t> </a:t>
            </a:r>
            <a:r>
              <a:rPr lang="en-US" dirty="0" smtClean="0"/>
              <a:t>= </a:t>
            </a:r>
            <a:r>
              <a:rPr lang="en-US" i="1" dirty="0" smtClean="0"/>
              <a:t>p</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3" y="3465012"/>
            <a:ext cx="6326187" cy="85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71600"/>
            <a:ext cx="7105650" cy="1771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812" y="4876800"/>
            <a:ext cx="6326187" cy="837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Effects</a:t>
            </a:r>
            <a:endParaRPr lang="en-US" dirty="0"/>
          </a:p>
        </p:txBody>
      </p:sp>
      <p:sp>
        <p:nvSpPr>
          <p:cNvPr id="3" name="Content Placeholder 2"/>
          <p:cNvSpPr>
            <a:spLocks noGrp="1"/>
          </p:cNvSpPr>
          <p:nvPr>
            <p:ph idx="1"/>
          </p:nvPr>
        </p:nvSpPr>
        <p:spPr>
          <a:xfrm>
            <a:off x="381000" y="838200"/>
            <a:ext cx="8382000" cy="5410200"/>
          </a:xfrm>
        </p:spPr>
        <p:txBody>
          <a:bodyPr>
            <a:normAutofit/>
          </a:bodyPr>
          <a:lstStyle/>
          <a:p>
            <a:r>
              <a:rPr lang="en-US" dirty="0" smtClean="0"/>
              <a:t>Normal strain due to expansion from temperature change</a:t>
            </a:r>
          </a:p>
          <a:p>
            <a:endParaRPr lang="en-US" dirty="0" smtClean="0"/>
          </a:p>
          <a:p>
            <a:pPr>
              <a:buNone/>
            </a:pPr>
            <a:r>
              <a:rPr lang="en-US" dirty="0" smtClean="0"/>
              <a:t>	where </a:t>
            </a:r>
            <a:r>
              <a:rPr lang="en-US" i="1" dirty="0" smtClean="0">
                <a:latin typeface="Symbol" pitchFamily="18" charset="2"/>
              </a:rPr>
              <a:t>a</a:t>
            </a:r>
            <a:r>
              <a:rPr lang="en-US" dirty="0" smtClean="0"/>
              <a:t> is the </a:t>
            </a:r>
            <a:r>
              <a:rPr lang="en-US" i="1" dirty="0" smtClean="0"/>
              <a:t>coefficient of thermal expansion</a:t>
            </a:r>
          </a:p>
          <a:p>
            <a:r>
              <a:rPr lang="en-US" i="1" dirty="0" smtClean="0"/>
              <a:t>Thermal stresses</a:t>
            </a:r>
            <a:r>
              <a:rPr lang="en-US" dirty="0" smtClean="0"/>
              <a:t> occur when members are constrained to prevent strain during temperature change</a:t>
            </a:r>
            <a:endParaRPr lang="en-US" i="1" dirty="0" smtClean="0"/>
          </a:p>
          <a:p>
            <a:r>
              <a:rPr lang="en-US" dirty="0" smtClean="0"/>
              <a:t>For a straight bar constrained at ends, temperature increase will create a compressive stress</a:t>
            </a:r>
          </a:p>
          <a:p>
            <a:endParaRPr lang="en-US" dirty="0" smtClean="0"/>
          </a:p>
          <a:p>
            <a:r>
              <a:rPr lang="en-US" dirty="0" smtClean="0"/>
              <a:t>Flat plate constrained at edges</a:t>
            </a:r>
          </a:p>
          <a:p>
            <a:endParaRPr lang="en-US" dirty="0" smtClean="0"/>
          </a:p>
          <a:p>
            <a:endParaRPr lang="en-US" dirty="0" smtClean="0"/>
          </a:p>
          <a:p>
            <a:pPr>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a:xfrm>
            <a:off x="1981200" y="1295400"/>
            <a:ext cx="6477000" cy="511175"/>
          </a:xfrm>
          <a:prstGeom prst="rect">
            <a:avLst/>
          </a:prstGeom>
          <a:noFill/>
          <a:ln/>
        </p:spPr>
      </p:pic>
      <p:pic>
        <p:nvPicPr>
          <p:cNvPr id="6" name="Picture 5"/>
          <p:cNvPicPr>
            <a:picLocks noChangeAspect="1" noChangeArrowheads="1"/>
          </p:cNvPicPr>
          <p:nvPr/>
        </p:nvPicPr>
        <p:blipFill>
          <a:blip r:embed="rId3" cstate="print"/>
          <a:srcRect/>
          <a:stretch>
            <a:fillRect/>
          </a:stretch>
        </p:blipFill>
        <p:spPr bwMode="auto">
          <a:xfrm>
            <a:off x="1981200" y="3776662"/>
            <a:ext cx="6553200" cy="431800"/>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2819400" y="4614862"/>
            <a:ext cx="5715000" cy="719138"/>
          </a:xfrm>
          <a:prstGeom prst="rect">
            <a:avLst/>
          </a:prstGeom>
          <a:noFill/>
          <a:ln w="9525">
            <a:noFill/>
            <a:miter lim="800000"/>
            <a:headEnd/>
            <a:tailEnd/>
          </a:ln>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Coefficients of Thermal Expansion</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8" descr="bud29281_ta3"/>
          <p:cNvPicPr>
            <a:picLocks noChangeAspect="1" noChangeArrowheads="1"/>
          </p:cNvPicPr>
          <p:nvPr/>
        </p:nvPicPr>
        <p:blipFill>
          <a:blip r:embed="rId2" cstate="print"/>
          <a:srcRect t="6364"/>
          <a:stretch>
            <a:fillRect/>
          </a:stretch>
        </p:blipFill>
        <p:spPr bwMode="auto">
          <a:xfrm>
            <a:off x="455613" y="990600"/>
            <a:ext cx="8659068" cy="3095625"/>
          </a:xfrm>
          <a:prstGeom prst="rect">
            <a:avLst/>
          </a:prstGeom>
          <a:noFill/>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Curved Beams in Bending</a:t>
            </a:r>
            <a:endParaRPr lang="en-US" dirty="0"/>
          </a:p>
        </p:txBody>
      </p:sp>
      <p:sp>
        <p:nvSpPr>
          <p:cNvPr id="3" name="Content Placeholder 2"/>
          <p:cNvSpPr>
            <a:spLocks noGrp="1"/>
          </p:cNvSpPr>
          <p:nvPr>
            <p:ph idx="1"/>
          </p:nvPr>
        </p:nvSpPr>
        <p:spPr>
          <a:xfrm>
            <a:off x="381000" y="838200"/>
            <a:ext cx="8458200" cy="5562600"/>
          </a:xfrm>
        </p:spPr>
        <p:txBody>
          <a:bodyPr/>
          <a:lstStyle/>
          <a:p>
            <a:r>
              <a:rPr lang="en-US" dirty="0" smtClean="0"/>
              <a:t>In thick curved beams</a:t>
            </a:r>
          </a:p>
          <a:p>
            <a:pPr lvl="1"/>
            <a:r>
              <a:rPr lang="en-US" dirty="0" smtClean="0"/>
              <a:t>Neutral axis and </a:t>
            </a:r>
            <a:r>
              <a:rPr lang="en-US" dirty="0" err="1" smtClean="0"/>
              <a:t>centroidal</a:t>
            </a:r>
            <a:r>
              <a:rPr lang="en-US" dirty="0" smtClean="0"/>
              <a:t> axis are not coincident</a:t>
            </a:r>
          </a:p>
          <a:p>
            <a:pPr lvl="1"/>
            <a:r>
              <a:rPr lang="en-US" dirty="0" smtClean="0"/>
              <a:t>Bending stress does not vary linearly with distance from the neutral axis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334"/>
          <p:cNvPicPr>
            <a:picLocks noChangeAspect="1" noChangeArrowheads="1"/>
          </p:cNvPicPr>
          <p:nvPr/>
        </p:nvPicPr>
        <p:blipFill>
          <a:blip r:embed="rId2" cstate="print"/>
          <a:srcRect t="6731"/>
          <a:stretch>
            <a:fillRect/>
          </a:stretch>
        </p:blipFill>
        <p:spPr bwMode="auto">
          <a:xfrm>
            <a:off x="533400" y="2603740"/>
            <a:ext cx="7620000" cy="4025660"/>
          </a:xfrm>
          <a:prstGeom prst="rect">
            <a:avLst/>
          </a:prstGeom>
          <a:noFill/>
        </p:spPr>
      </p:pic>
      <p:sp>
        <p:nvSpPr>
          <p:cNvPr id="6" name="TextBox 5"/>
          <p:cNvSpPr txBox="1"/>
          <p:nvPr/>
        </p:nvSpPr>
        <p:spPr>
          <a:xfrm>
            <a:off x="3886200" y="6019800"/>
            <a:ext cx="1676400" cy="461665"/>
          </a:xfrm>
          <a:prstGeom prst="rect">
            <a:avLst/>
          </a:prstGeom>
          <a:noFill/>
        </p:spPr>
        <p:txBody>
          <a:bodyPr wrap="square" rtlCol="0">
            <a:spAutoFit/>
          </a:bodyPr>
          <a:lstStyle/>
          <a:p>
            <a:r>
              <a:rPr lang="en-US" sz="2400" dirty="0" smtClean="0"/>
              <a:t>Fig. 3−34</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Curved Beams in Bending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334"/>
          <p:cNvPicPr>
            <a:picLocks noChangeAspect="1" noChangeArrowheads="1"/>
          </p:cNvPicPr>
          <p:nvPr/>
        </p:nvPicPr>
        <p:blipFill>
          <a:blip r:embed="rId2" cstate="print"/>
          <a:srcRect t="6731"/>
          <a:stretch>
            <a:fillRect/>
          </a:stretch>
        </p:blipFill>
        <p:spPr bwMode="auto">
          <a:xfrm>
            <a:off x="1981200" y="838200"/>
            <a:ext cx="7162800" cy="3784120"/>
          </a:xfrm>
          <a:prstGeom prst="rect">
            <a:avLst/>
          </a:prstGeom>
          <a:noFill/>
        </p:spPr>
      </p:pic>
      <p:sp>
        <p:nvSpPr>
          <p:cNvPr id="8" name="TextBox 7"/>
          <p:cNvSpPr txBox="1"/>
          <p:nvPr/>
        </p:nvSpPr>
        <p:spPr>
          <a:xfrm>
            <a:off x="381000" y="3438704"/>
            <a:ext cx="3429000" cy="1785104"/>
          </a:xfrm>
          <a:prstGeom prst="rect">
            <a:avLst/>
          </a:prstGeom>
          <a:noFill/>
        </p:spPr>
        <p:txBody>
          <a:bodyPr wrap="square" rtlCol="0">
            <a:spAutoFit/>
          </a:bodyPr>
          <a:lstStyle/>
          <a:p>
            <a:r>
              <a:rPr lang="en-US" sz="2200" i="1" dirty="0" err="1" smtClean="0"/>
              <a:t>r</a:t>
            </a:r>
            <a:r>
              <a:rPr lang="en-US" sz="2200" i="1" baseline="-25000" dirty="0" err="1" smtClean="0"/>
              <a:t>o</a:t>
            </a:r>
            <a:r>
              <a:rPr lang="en-US" sz="2200" dirty="0" smtClean="0"/>
              <a:t> = radius of outer fiber</a:t>
            </a:r>
          </a:p>
          <a:p>
            <a:r>
              <a:rPr lang="en-US" sz="2200" i="1" dirty="0" err="1" smtClean="0"/>
              <a:t>r</a:t>
            </a:r>
            <a:r>
              <a:rPr lang="en-US" sz="2200" i="1" baseline="-25000" dirty="0" err="1" smtClean="0"/>
              <a:t>i</a:t>
            </a:r>
            <a:r>
              <a:rPr lang="en-US" sz="2200" i="1" dirty="0" smtClean="0"/>
              <a:t> = </a:t>
            </a:r>
            <a:r>
              <a:rPr lang="en-US" sz="2200" dirty="0" smtClean="0"/>
              <a:t>radius of inner fiber</a:t>
            </a:r>
          </a:p>
          <a:p>
            <a:r>
              <a:rPr lang="en-US" sz="2200" i="1" dirty="0" err="1" smtClean="0"/>
              <a:t>r</a:t>
            </a:r>
            <a:r>
              <a:rPr lang="en-US" sz="2200" i="1" baseline="-25000" dirty="0" err="1" smtClean="0"/>
              <a:t>n</a:t>
            </a:r>
            <a:r>
              <a:rPr lang="en-US" sz="2200" i="1" dirty="0" smtClean="0"/>
              <a:t> = </a:t>
            </a:r>
            <a:r>
              <a:rPr lang="en-US" sz="2200" dirty="0" smtClean="0"/>
              <a:t>radius of neutral axis</a:t>
            </a:r>
          </a:p>
          <a:p>
            <a:r>
              <a:rPr lang="en-US" sz="2200" i="1" dirty="0" err="1" smtClean="0"/>
              <a:t>r</a:t>
            </a:r>
            <a:r>
              <a:rPr lang="en-US" sz="2200" i="1" baseline="-25000" dirty="0" err="1" smtClean="0"/>
              <a:t>c</a:t>
            </a:r>
            <a:r>
              <a:rPr lang="en-US" sz="2200" i="1" dirty="0" smtClean="0"/>
              <a:t> </a:t>
            </a:r>
            <a:r>
              <a:rPr lang="en-US" sz="2200" dirty="0" smtClean="0"/>
              <a:t>= radius of </a:t>
            </a:r>
            <a:r>
              <a:rPr lang="en-US" sz="2200" dirty="0" err="1" smtClean="0"/>
              <a:t>centroidal</a:t>
            </a:r>
            <a:r>
              <a:rPr lang="en-US" sz="2200" dirty="0" smtClean="0"/>
              <a:t> axis</a:t>
            </a:r>
          </a:p>
          <a:p>
            <a:r>
              <a:rPr lang="en-US" sz="2200" i="1" dirty="0" smtClean="0"/>
              <a:t>h</a:t>
            </a:r>
            <a:r>
              <a:rPr lang="en-US" sz="2200" dirty="0" smtClean="0"/>
              <a:t> = depth of section</a:t>
            </a:r>
          </a:p>
        </p:txBody>
      </p:sp>
      <p:sp>
        <p:nvSpPr>
          <p:cNvPr id="9" name="TextBox 8"/>
          <p:cNvSpPr txBox="1"/>
          <p:nvPr/>
        </p:nvSpPr>
        <p:spPr>
          <a:xfrm>
            <a:off x="381000" y="5071408"/>
            <a:ext cx="7239000" cy="1938992"/>
          </a:xfrm>
          <a:prstGeom prst="rect">
            <a:avLst/>
          </a:prstGeom>
          <a:noFill/>
        </p:spPr>
        <p:txBody>
          <a:bodyPr wrap="square" rtlCol="0">
            <a:spAutoFit/>
          </a:bodyPr>
          <a:lstStyle/>
          <a:p>
            <a:r>
              <a:rPr lang="en-US" sz="2400" i="1" dirty="0" smtClean="0"/>
              <a:t>c</a:t>
            </a:r>
            <a:r>
              <a:rPr lang="en-US" sz="2400" i="1" baseline="-25000" dirty="0" smtClean="0"/>
              <a:t>o</a:t>
            </a:r>
            <a:r>
              <a:rPr lang="en-US" sz="2400" dirty="0" smtClean="0"/>
              <a:t>= distance from neutral axis to outer fiber</a:t>
            </a:r>
          </a:p>
          <a:p>
            <a:r>
              <a:rPr lang="en-US" sz="2400" i="1" dirty="0" err="1" smtClean="0"/>
              <a:t>c</a:t>
            </a:r>
            <a:r>
              <a:rPr lang="en-US" sz="2400" i="1" baseline="-25000" dirty="0" err="1" smtClean="0"/>
              <a:t>i</a:t>
            </a:r>
            <a:r>
              <a:rPr lang="en-US" sz="2400" i="1" dirty="0" smtClean="0"/>
              <a:t> = </a:t>
            </a:r>
            <a:r>
              <a:rPr lang="en-US" sz="2400" dirty="0" smtClean="0"/>
              <a:t>distance from neutral axis to inner fiber</a:t>
            </a:r>
          </a:p>
          <a:p>
            <a:r>
              <a:rPr lang="en-US" sz="2400" i="1" dirty="0" smtClean="0"/>
              <a:t>e </a:t>
            </a:r>
            <a:r>
              <a:rPr lang="en-US" sz="2400" dirty="0" smtClean="0"/>
              <a:t>= </a:t>
            </a:r>
            <a:r>
              <a:rPr lang="en-US" sz="2400" i="1" dirty="0" err="1" smtClean="0"/>
              <a:t>r</a:t>
            </a:r>
            <a:r>
              <a:rPr lang="en-US" sz="2400" i="1" baseline="-25000" dirty="0" err="1" smtClean="0"/>
              <a:t>c</a:t>
            </a:r>
            <a:r>
              <a:rPr lang="en-US" sz="2400" i="1" dirty="0" smtClean="0"/>
              <a:t> – </a:t>
            </a:r>
            <a:r>
              <a:rPr lang="en-US" sz="2400" i="1" dirty="0" err="1" smtClean="0"/>
              <a:t>r</a:t>
            </a:r>
            <a:r>
              <a:rPr lang="en-US" sz="2400" i="1" baseline="-25000" dirty="0" err="1" smtClean="0"/>
              <a:t>n</a:t>
            </a:r>
            <a:r>
              <a:rPr lang="en-US" sz="2400" i="1" dirty="0" smtClean="0"/>
              <a:t>, </a:t>
            </a:r>
            <a:r>
              <a:rPr lang="en-US" sz="2400" dirty="0" smtClean="0"/>
              <a:t>distance from </a:t>
            </a:r>
            <a:r>
              <a:rPr lang="en-US" sz="2400" dirty="0" err="1" smtClean="0"/>
              <a:t>centroidal</a:t>
            </a:r>
            <a:r>
              <a:rPr lang="en-US" sz="2400" dirty="0" smtClean="0"/>
              <a:t> axis to neutral axis</a:t>
            </a:r>
          </a:p>
          <a:p>
            <a:r>
              <a:rPr lang="en-US" sz="2400" i="1" dirty="0" smtClean="0"/>
              <a:t>M = </a:t>
            </a:r>
            <a:r>
              <a:rPr lang="en-US" sz="2400" dirty="0" smtClean="0"/>
              <a:t>bending moment; positive </a:t>
            </a:r>
            <a:r>
              <a:rPr lang="en-US" sz="2400" i="1" dirty="0" smtClean="0"/>
              <a:t>M</a:t>
            </a:r>
            <a:r>
              <a:rPr lang="en-US" sz="2400" dirty="0" smtClean="0"/>
              <a:t> decreases curvature</a:t>
            </a:r>
            <a:endParaRPr lang="en-US" sz="2400" i="1" dirty="0" smtClean="0"/>
          </a:p>
          <a:p>
            <a:endParaRPr lang="en-US" sz="2400" dirty="0" smtClean="0"/>
          </a:p>
        </p:txBody>
      </p:sp>
      <p:sp>
        <p:nvSpPr>
          <p:cNvPr id="7" name="TextBox 6"/>
          <p:cNvSpPr txBox="1"/>
          <p:nvPr/>
        </p:nvSpPr>
        <p:spPr>
          <a:xfrm>
            <a:off x="4953000" y="4191000"/>
            <a:ext cx="1676400" cy="461665"/>
          </a:xfrm>
          <a:prstGeom prst="rect">
            <a:avLst/>
          </a:prstGeom>
          <a:noFill/>
        </p:spPr>
        <p:txBody>
          <a:bodyPr wrap="square" rtlCol="0">
            <a:spAutoFit/>
          </a:bodyPr>
          <a:lstStyle/>
          <a:p>
            <a:r>
              <a:rPr lang="en-US" sz="2400" dirty="0" smtClean="0"/>
              <a:t>Fig. 3−34</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Curved Beams in Bending</a:t>
            </a:r>
            <a:endParaRPr lang="en-US" dirty="0"/>
          </a:p>
        </p:txBody>
      </p:sp>
      <p:sp>
        <p:nvSpPr>
          <p:cNvPr id="3" name="Content Placeholder 2"/>
          <p:cNvSpPr>
            <a:spLocks noGrp="1"/>
          </p:cNvSpPr>
          <p:nvPr>
            <p:ph idx="1"/>
          </p:nvPr>
        </p:nvSpPr>
        <p:spPr>
          <a:xfrm>
            <a:off x="381000" y="838200"/>
            <a:ext cx="8458200" cy="5638800"/>
          </a:xfrm>
        </p:spPr>
        <p:txBody>
          <a:bodyPr/>
          <a:lstStyle/>
          <a:p>
            <a:r>
              <a:rPr lang="en-US" dirty="0" smtClean="0"/>
              <a:t>Location of neutral axis</a:t>
            </a:r>
          </a:p>
          <a:p>
            <a:endParaRPr lang="en-US" dirty="0" smtClean="0"/>
          </a:p>
          <a:p>
            <a:endParaRPr lang="en-US" dirty="0" smtClean="0"/>
          </a:p>
          <a:p>
            <a:endParaRPr lang="en-US" dirty="0" smtClean="0"/>
          </a:p>
          <a:p>
            <a:r>
              <a:rPr lang="en-US" dirty="0" smtClean="0"/>
              <a:t>Stress distribution</a:t>
            </a:r>
          </a:p>
          <a:p>
            <a:endParaRPr lang="en-US" dirty="0" smtClean="0"/>
          </a:p>
          <a:p>
            <a:endParaRPr lang="en-US" dirty="0" smtClean="0"/>
          </a:p>
          <a:p>
            <a:r>
              <a:rPr lang="en-US" dirty="0" smtClean="0"/>
              <a:t>Stress at inner and outer surfaces</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p:cNvPicPr>
            <a:picLocks noChangeAspect="1" noChangeArrowheads="1"/>
          </p:cNvPicPr>
          <p:nvPr/>
        </p:nvPicPr>
        <p:blipFill>
          <a:blip r:embed="rId2" cstate="print"/>
          <a:srcRect/>
          <a:stretch>
            <a:fillRect/>
          </a:stretch>
        </p:blipFill>
        <p:spPr bwMode="auto">
          <a:xfrm>
            <a:off x="2438400" y="1295400"/>
            <a:ext cx="5715000" cy="1130300"/>
          </a:xfrm>
          <a:prstGeom prst="rect">
            <a:avLst/>
          </a:prstGeom>
          <a:noFill/>
          <a:ln w="9525">
            <a:noFill/>
            <a:miter lim="800000"/>
            <a:headEnd/>
            <a:tailEnd/>
          </a:ln>
          <a:effectLst/>
        </p:spPr>
      </p:pic>
      <p:pic>
        <p:nvPicPr>
          <p:cNvPr id="6" name="Picture 8"/>
          <p:cNvPicPr>
            <a:picLocks noChangeAspect="1" noChangeArrowheads="1"/>
          </p:cNvPicPr>
          <p:nvPr/>
        </p:nvPicPr>
        <p:blipFill>
          <a:blip r:embed="rId3" cstate="print"/>
          <a:srcRect/>
          <a:stretch>
            <a:fillRect/>
          </a:stretch>
        </p:blipFill>
        <p:spPr bwMode="auto">
          <a:xfrm>
            <a:off x="2133600" y="2971800"/>
            <a:ext cx="6096000" cy="815975"/>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a:xfrm>
            <a:off x="1447800" y="4572000"/>
            <a:ext cx="6781800" cy="736600"/>
          </a:xfrm>
          <a:prstGeom prst="rect">
            <a:avLst/>
          </a:prstGeom>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2959"/>
          <a:stretch/>
        </p:blipFill>
        <p:spPr bwMode="auto">
          <a:xfrm>
            <a:off x="609602" y="1663725"/>
            <a:ext cx="8224298" cy="4193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3–15</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3886200" y="5791200"/>
            <a:ext cx="1676400" cy="461665"/>
          </a:xfrm>
          <a:prstGeom prst="rect">
            <a:avLst/>
          </a:prstGeom>
          <a:noFill/>
        </p:spPr>
        <p:txBody>
          <a:bodyPr wrap="square" rtlCol="0">
            <a:spAutoFit/>
          </a:bodyPr>
          <a:lstStyle/>
          <a:p>
            <a:r>
              <a:rPr lang="en-US" sz="2400" dirty="0" smtClean="0"/>
              <a:t>Fig. 3−35</a:t>
            </a:r>
          </a:p>
        </p:txBody>
      </p:sp>
      <p:pic>
        <p:nvPicPr>
          <p:cNvPr id="962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147"/>
          <a:stretch/>
        </p:blipFill>
        <p:spPr bwMode="auto">
          <a:xfrm>
            <a:off x="609601" y="723900"/>
            <a:ext cx="8224298" cy="93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3–15 (continued)</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6" name="TextBox 5"/>
          <p:cNvSpPr txBox="1"/>
          <p:nvPr/>
        </p:nvSpPr>
        <p:spPr>
          <a:xfrm>
            <a:off x="5045102" y="6015335"/>
            <a:ext cx="1981200" cy="461665"/>
          </a:xfrm>
          <a:prstGeom prst="rect">
            <a:avLst/>
          </a:prstGeom>
          <a:noFill/>
        </p:spPr>
        <p:txBody>
          <a:bodyPr wrap="square" rtlCol="0">
            <a:spAutoFit/>
          </a:bodyPr>
          <a:lstStyle/>
          <a:p>
            <a:r>
              <a:rPr lang="en-US" sz="2400" dirty="0" smtClean="0"/>
              <a:t>Fig. 3−35(</a:t>
            </a:r>
            <a:r>
              <a:rPr lang="en-US" sz="2400" i="1" dirty="0" smtClean="0"/>
              <a:t>b</a:t>
            </a:r>
            <a:r>
              <a:rPr lang="en-US" sz="2400" dirty="0" smtClean="0"/>
              <a:t>)</a:t>
            </a: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9411" t="20433" r="16072" b="9411"/>
          <a:stretch/>
        </p:blipFill>
        <p:spPr bwMode="auto">
          <a:xfrm>
            <a:off x="609601" y="3755665"/>
            <a:ext cx="4435501" cy="3102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28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238"/>
          <a:stretch/>
        </p:blipFill>
        <p:spPr bwMode="auto">
          <a:xfrm>
            <a:off x="609601" y="695325"/>
            <a:ext cx="8216347" cy="307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3–15 (continued)</a:t>
            </a:r>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6" name="TextBox 5"/>
          <p:cNvSpPr txBox="1"/>
          <p:nvPr/>
        </p:nvSpPr>
        <p:spPr>
          <a:xfrm>
            <a:off x="6649942" y="6165502"/>
            <a:ext cx="1981200" cy="461665"/>
          </a:xfrm>
          <a:prstGeom prst="rect">
            <a:avLst/>
          </a:prstGeom>
          <a:noFill/>
        </p:spPr>
        <p:txBody>
          <a:bodyPr wrap="square" rtlCol="0">
            <a:spAutoFit/>
          </a:bodyPr>
          <a:lstStyle/>
          <a:p>
            <a:r>
              <a:rPr lang="en-US" sz="2400" dirty="0" smtClean="0"/>
              <a:t>Fig. 3−</a:t>
            </a:r>
            <a:r>
              <a:rPr lang="en-US" sz="2400" dirty="0" smtClean="0"/>
              <a:t>35(</a:t>
            </a:r>
            <a:r>
              <a:rPr lang="en-US" sz="2400" i="1" dirty="0" smtClean="0"/>
              <a:t>c</a:t>
            </a:r>
            <a:r>
              <a:rPr lang="en-US" sz="2400" dirty="0" smtClean="0"/>
              <a:t>)</a:t>
            </a:r>
            <a:endParaRPr lang="en-US" sz="2400" dirty="0" smtClean="0"/>
          </a:p>
        </p:txBody>
      </p:sp>
      <p:pic>
        <p:nvPicPr>
          <p:cNvPr id="983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227"/>
          <a:stretch/>
        </p:blipFill>
        <p:spPr bwMode="auto">
          <a:xfrm>
            <a:off x="600323" y="697106"/>
            <a:ext cx="8241527" cy="2758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3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0490"/>
          <a:stretch/>
        </p:blipFill>
        <p:spPr bwMode="auto">
          <a:xfrm>
            <a:off x="600324" y="3456102"/>
            <a:ext cx="6039016" cy="3171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Formulas for Sections of Curved Beams (Table </a:t>
            </a:r>
            <a:r>
              <a:rPr lang="en-US" dirty="0"/>
              <a:t>3–4</a:t>
            </a:r>
            <a:r>
              <a:rPr lang="en-US" dirty="0" smtClean="0"/>
              <a:t>)</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4" descr="bud29281_ta3"/>
          <p:cNvPicPr>
            <a:picLocks noChangeAspect="1" noChangeArrowheads="1"/>
          </p:cNvPicPr>
          <p:nvPr/>
        </p:nvPicPr>
        <p:blipFill>
          <a:blip r:embed="rId2" cstate="print"/>
          <a:srcRect l="24036" t="2381" b="54762"/>
          <a:stretch>
            <a:fillRect/>
          </a:stretch>
        </p:blipFill>
        <p:spPr bwMode="auto">
          <a:xfrm>
            <a:off x="380999" y="762000"/>
            <a:ext cx="7629658" cy="58674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566" y="695325"/>
            <a:ext cx="5953125" cy="580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Shear-Moment Diagrams</a:t>
            </a:r>
            <a:endParaRPr lang="en-US" dirty="0"/>
          </a:p>
        </p:txBody>
      </p:sp>
      <p:sp>
        <p:nvSpPr>
          <p:cNvPr id="4" name="Footer Placeholder 3"/>
          <p:cNvSpPr>
            <a:spLocks noGrp="1"/>
          </p:cNvSpPr>
          <p:nvPr>
            <p:ph type="ftr" sz="quarter" idx="11"/>
          </p:nvPr>
        </p:nvSpPr>
        <p:spPr>
          <a:xfrm>
            <a:off x="6629400" y="6553200"/>
            <a:ext cx="2514600" cy="304800"/>
          </a:xfrm>
        </p:spPr>
        <p:txBody>
          <a:bodyPr/>
          <a:lstStyle/>
          <a:p>
            <a:r>
              <a:rPr lang="en-US" smtClean="0"/>
              <a:t>Shigley’s Mechanical Engineering Design</a:t>
            </a:r>
            <a:endParaRPr lang="en-US" dirty="0"/>
          </a:p>
        </p:txBody>
      </p:sp>
      <p:sp>
        <p:nvSpPr>
          <p:cNvPr id="5" name="TextBox 4"/>
          <p:cNvSpPr txBox="1"/>
          <p:nvPr/>
        </p:nvSpPr>
        <p:spPr>
          <a:xfrm>
            <a:off x="4038600" y="6400800"/>
            <a:ext cx="1295400" cy="457200"/>
          </a:xfrm>
          <a:prstGeom prst="rect">
            <a:avLst/>
          </a:prstGeom>
          <a:noFill/>
        </p:spPr>
        <p:txBody>
          <a:bodyPr wrap="square" rtlCol="0">
            <a:spAutoFit/>
          </a:bodyPr>
          <a:lstStyle/>
          <a:p>
            <a:r>
              <a:rPr lang="en-US" sz="2400" dirty="0" smtClean="0"/>
              <a:t>Fig. </a:t>
            </a:r>
            <a:r>
              <a:rPr lang="en-US" sz="2400" dirty="0"/>
              <a:t>3–5</a:t>
            </a:r>
            <a:endParaRPr lang="en-US" sz="2400" dirty="0" smtClean="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Formulas for Sections of Curved Beams (Table </a:t>
            </a:r>
            <a:r>
              <a:rPr lang="en-US" dirty="0"/>
              <a:t>3–4</a:t>
            </a:r>
            <a:r>
              <a:rPr lang="en-US" dirty="0" smtClean="0"/>
              <a:t>)</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ta3"/>
          <p:cNvPicPr>
            <a:picLocks noChangeAspect="1" noChangeArrowheads="1"/>
          </p:cNvPicPr>
          <p:nvPr/>
        </p:nvPicPr>
        <p:blipFill>
          <a:blip r:embed="rId2" cstate="print"/>
          <a:srcRect l="25659" t="45238" b="1190"/>
          <a:stretch>
            <a:fillRect/>
          </a:stretch>
        </p:blipFill>
        <p:spPr bwMode="auto">
          <a:xfrm>
            <a:off x="457200" y="720419"/>
            <a:ext cx="6248400" cy="6137581"/>
          </a:xfrm>
          <a:prstGeom prst="rect">
            <a:avLst/>
          </a:prstGeom>
          <a:noFill/>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Calculations for </a:t>
            </a:r>
            <a:r>
              <a:rPr lang="en-US" i="1" dirty="0" smtClean="0"/>
              <a:t>e</a:t>
            </a:r>
            <a:endParaRPr lang="en-US" dirty="0"/>
          </a:p>
        </p:txBody>
      </p:sp>
      <p:sp>
        <p:nvSpPr>
          <p:cNvPr id="3" name="Content Placeholder 2"/>
          <p:cNvSpPr>
            <a:spLocks noGrp="1"/>
          </p:cNvSpPr>
          <p:nvPr>
            <p:ph idx="1"/>
          </p:nvPr>
        </p:nvSpPr>
        <p:spPr>
          <a:xfrm>
            <a:off x="381000" y="838200"/>
            <a:ext cx="8458200" cy="4191000"/>
          </a:xfrm>
        </p:spPr>
        <p:txBody>
          <a:bodyPr>
            <a:normAutofit/>
          </a:bodyPr>
          <a:lstStyle/>
          <a:p>
            <a:r>
              <a:rPr lang="en-US" dirty="0" smtClean="0"/>
              <a:t>Approximation for </a:t>
            </a:r>
            <a:r>
              <a:rPr lang="en-US" i="1" dirty="0" smtClean="0"/>
              <a:t>e, </a:t>
            </a:r>
            <a:r>
              <a:rPr lang="en-US" dirty="0" smtClean="0"/>
              <a:t>valid for large curvature where </a:t>
            </a:r>
            <a:r>
              <a:rPr lang="en-US" i="1" dirty="0" smtClean="0"/>
              <a:t>e</a:t>
            </a:r>
            <a:r>
              <a:rPr lang="en-US" dirty="0" smtClean="0"/>
              <a:t> is small with </a:t>
            </a:r>
            <a:r>
              <a:rPr lang="en-US" i="1" dirty="0" err="1" smtClean="0"/>
              <a:t>r</a:t>
            </a:r>
            <a:r>
              <a:rPr lang="en-US" i="1" baseline="-25000" dirty="0" err="1" smtClean="0"/>
              <a:t>n</a:t>
            </a:r>
            <a:r>
              <a:rPr lang="en-US" i="1" dirty="0" smtClean="0"/>
              <a:t> </a:t>
            </a:r>
            <a:r>
              <a:rPr lang="en-US" dirty="0" smtClean="0">
                <a:latin typeface="Times New Roman"/>
                <a:cs typeface="Times New Roman"/>
                <a:sym typeface="Euclid Extra"/>
              </a:rPr>
              <a:t>≈</a:t>
            </a:r>
            <a:r>
              <a:rPr lang="en-US" dirty="0" smtClean="0">
                <a:sym typeface="Euclid Extra"/>
              </a:rPr>
              <a:t> </a:t>
            </a:r>
            <a:r>
              <a:rPr lang="en-US" i="1" dirty="0" err="1" smtClean="0">
                <a:sym typeface="Euclid Extra"/>
              </a:rPr>
              <a:t>r</a:t>
            </a:r>
            <a:r>
              <a:rPr lang="en-US" i="1" baseline="-25000" dirty="0" err="1" smtClean="0">
                <a:sym typeface="Euclid Extra"/>
              </a:rPr>
              <a:t>c</a:t>
            </a:r>
            <a:endParaRPr lang="en-US" i="1" baseline="-25000" dirty="0" smtClean="0">
              <a:sym typeface="Euclid Extra"/>
            </a:endParaRPr>
          </a:p>
          <a:p>
            <a:endParaRPr lang="en-US" i="1" dirty="0" smtClean="0">
              <a:sym typeface="Euclid Extra"/>
            </a:endParaRPr>
          </a:p>
          <a:p>
            <a:endParaRPr lang="en-US" i="1" dirty="0" smtClean="0">
              <a:sym typeface="Euclid Extra"/>
            </a:endParaRPr>
          </a:p>
          <a:p>
            <a:r>
              <a:rPr lang="en-US" dirty="0" smtClean="0">
                <a:sym typeface="Euclid Extra"/>
              </a:rPr>
              <a:t>Substituting Eq. (3</a:t>
            </a:r>
            <a:r>
              <a:rPr lang="en-US" dirty="0"/>
              <a:t>–</a:t>
            </a:r>
            <a:r>
              <a:rPr lang="en-US" dirty="0" smtClean="0">
                <a:sym typeface="Euclid Extra"/>
              </a:rPr>
              <a:t>66) into Eq. (3</a:t>
            </a:r>
            <a:r>
              <a:rPr lang="en-US" dirty="0"/>
              <a:t>–</a:t>
            </a:r>
            <a:r>
              <a:rPr lang="en-US" dirty="0" smtClean="0">
                <a:sym typeface="Euclid Extra"/>
              </a:rPr>
              <a:t>64), with </a:t>
            </a:r>
            <a:r>
              <a:rPr lang="en-US" i="1" dirty="0" err="1" smtClean="0">
                <a:sym typeface="Euclid Extra"/>
              </a:rPr>
              <a:t>r</a:t>
            </a:r>
            <a:r>
              <a:rPr lang="en-US" i="1" baseline="-25000" dirty="0" err="1" smtClean="0">
                <a:sym typeface="Euclid Extra"/>
              </a:rPr>
              <a:t>n</a:t>
            </a:r>
            <a:r>
              <a:rPr lang="en-US" dirty="0" smtClean="0">
                <a:sym typeface="Euclid Extra"/>
              </a:rPr>
              <a:t> – </a:t>
            </a:r>
            <a:r>
              <a:rPr lang="en-US" i="1" dirty="0" smtClean="0">
                <a:sym typeface="Euclid Extra"/>
              </a:rPr>
              <a:t>y</a:t>
            </a:r>
            <a:r>
              <a:rPr lang="en-US" dirty="0" smtClean="0">
                <a:sym typeface="Euclid Extra"/>
              </a:rPr>
              <a:t> = </a:t>
            </a:r>
            <a:r>
              <a:rPr lang="en-US" i="1" dirty="0" smtClean="0">
                <a:sym typeface="Euclid Extra"/>
              </a:rPr>
              <a:t>r</a:t>
            </a:r>
            <a:r>
              <a:rPr lang="en-US" dirty="0" smtClean="0">
                <a:sym typeface="Euclid Extra"/>
              </a:rPr>
              <a:t>, gives</a:t>
            </a:r>
          </a:p>
          <a:p>
            <a:endParaRPr lang="en-US" i="1" baseline="-25000" dirty="0" smtClean="0">
              <a:sym typeface="Euclid Extra"/>
            </a:endParaRPr>
          </a:p>
          <a:p>
            <a:endParaRPr lang="en-US" i="1" baseline="-25000" dirty="0" smtClean="0">
              <a:sym typeface="Euclid Extra"/>
            </a:endParaRPr>
          </a:p>
          <a:p>
            <a:endParaRPr lang="en-US" i="1" baseline="-25000" dirty="0" smtClean="0">
              <a:sym typeface="Euclid Extra"/>
            </a:endParaRPr>
          </a:p>
          <a:p>
            <a:endParaRPr lang="en-US" i="1" baseline="-25000" dirty="0" smtClean="0">
              <a:sym typeface="Euclid Extra"/>
            </a:endParaRPr>
          </a:p>
          <a:p>
            <a:endParaRPr lang="en-US" baseline="-25000"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1752600"/>
            <a:ext cx="56197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3057525"/>
            <a:ext cx="581025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193" b="78399"/>
          <a:stretch/>
        </p:blipFill>
        <p:spPr bwMode="auto">
          <a:xfrm>
            <a:off x="609601" y="685801"/>
            <a:ext cx="8232250" cy="1349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3–16</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9933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2762"/>
          <a:stretch/>
        </p:blipFill>
        <p:spPr bwMode="auto">
          <a:xfrm>
            <a:off x="2514600" y="2018307"/>
            <a:ext cx="4935772"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267200" y="4512957"/>
            <a:ext cx="1981200" cy="461665"/>
          </a:xfrm>
          <a:prstGeom prst="rect">
            <a:avLst/>
          </a:prstGeom>
          <a:noFill/>
        </p:spPr>
        <p:txBody>
          <a:bodyPr wrap="square" rtlCol="0">
            <a:spAutoFit/>
          </a:bodyPr>
          <a:lstStyle/>
          <a:p>
            <a:r>
              <a:rPr lang="en-US" sz="2400" dirty="0" smtClean="0"/>
              <a:t>Fig. 3</a:t>
            </a:r>
            <a:r>
              <a:rPr lang="en-US" sz="2400" dirty="0" smtClean="0"/>
              <a:t>−36</a:t>
            </a:r>
            <a:endParaRPr lang="en-US" sz="2400" dirty="0" smtClean="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3–16 </a:t>
            </a:r>
            <a:r>
              <a:rPr lang="en-US" dirty="0"/>
              <a:t>(continued)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1602" r="6193"/>
          <a:stretch/>
        </p:blipFill>
        <p:spPr bwMode="auto">
          <a:xfrm>
            <a:off x="609601" y="705678"/>
            <a:ext cx="8232250" cy="4898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2762" b="4229"/>
          <a:stretch/>
        </p:blipFill>
        <p:spPr bwMode="auto">
          <a:xfrm>
            <a:off x="609601" y="5524045"/>
            <a:ext cx="2819399" cy="1333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03284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Stresses</a:t>
            </a:r>
            <a:endParaRPr lang="en-US" dirty="0"/>
          </a:p>
        </p:txBody>
      </p:sp>
      <p:sp>
        <p:nvSpPr>
          <p:cNvPr id="3" name="Content Placeholder 2"/>
          <p:cNvSpPr>
            <a:spLocks noGrp="1"/>
          </p:cNvSpPr>
          <p:nvPr>
            <p:ph idx="1"/>
          </p:nvPr>
        </p:nvSpPr>
        <p:spPr>
          <a:xfrm>
            <a:off x="381000" y="838200"/>
            <a:ext cx="8458200" cy="5486400"/>
          </a:xfrm>
        </p:spPr>
        <p:txBody>
          <a:bodyPr/>
          <a:lstStyle/>
          <a:p>
            <a:r>
              <a:rPr lang="en-US" dirty="0" smtClean="0"/>
              <a:t>Two bodies with curved surfaces pressed together</a:t>
            </a:r>
          </a:p>
          <a:p>
            <a:r>
              <a:rPr lang="en-US" dirty="0" smtClean="0"/>
              <a:t>Point or line contact changes to area contact</a:t>
            </a:r>
          </a:p>
          <a:p>
            <a:r>
              <a:rPr lang="en-US" dirty="0" smtClean="0"/>
              <a:t>Stresses developed are three-dimensional</a:t>
            </a:r>
          </a:p>
          <a:p>
            <a:r>
              <a:rPr lang="en-US" dirty="0" smtClean="0"/>
              <a:t>Called </a:t>
            </a:r>
            <a:r>
              <a:rPr lang="en-US" i="1" dirty="0" smtClean="0"/>
              <a:t>contact stresses</a:t>
            </a:r>
            <a:r>
              <a:rPr lang="en-US" dirty="0" smtClean="0"/>
              <a:t> or </a:t>
            </a:r>
            <a:r>
              <a:rPr lang="en-US" i="1" dirty="0" err="1" smtClean="0"/>
              <a:t>Hertzian</a:t>
            </a:r>
            <a:r>
              <a:rPr lang="en-US" i="1" dirty="0" smtClean="0"/>
              <a:t> stresses</a:t>
            </a:r>
            <a:endParaRPr lang="en-US" dirty="0" smtClean="0"/>
          </a:p>
          <a:p>
            <a:r>
              <a:rPr lang="en-US" dirty="0" smtClean="0"/>
              <a:t>Common examples</a:t>
            </a:r>
          </a:p>
          <a:p>
            <a:pPr lvl="1"/>
            <a:r>
              <a:rPr lang="en-US" dirty="0" smtClean="0"/>
              <a:t>Wheel rolling on rail</a:t>
            </a:r>
          </a:p>
          <a:p>
            <a:pPr lvl="1"/>
            <a:r>
              <a:rPr lang="en-US" dirty="0" smtClean="0"/>
              <a:t>Mating gear teeth</a:t>
            </a:r>
          </a:p>
          <a:p>
            <a:pPr lvl="1"/>
            <a:r>
              <a:rPr lang="en-US" dirty="0" smtClean="0"/>
              <a:t>Rolling bearings</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Spherical Contact Stress</a:t>
            </a:r>
            <a:endParaRPr lang="en-US" dirty="0"/>
          </a:p>
        </p:txBody>
      </p:sp>
      <p:sp>
        <p:nvSpPr>
          <p:cNvPr id="3" name="Content Placeholder 2"/>
          <p:cNvSpPr>
            <a:spLocks noGrp="1"/>
          </p:cNvSpPr>
          <p:nvPr>
            <p:ph idx="1"/>
          </p:nvPr>
        </p:nvSpPr>
        <p:spPr>
          <a:xfrm>
            <a:off x="381000" y="838200"/>
            <a:ext cx="8458200" cy="5486400"/>
          </a:xfrm>
        </p:spPr>
        <p:txBody>
          <a:bodyPr/>
          <a:lstStyle/>
          <a:p>
            <a:r>
              <a:rPr lang="en-US" dirty="0" smtClean="0"/>
              <a:t>Two solid spheres of diameters </a:t>
            </a:r>
            <a:r>
              <a:rPr lang="en-US" i="1" dirty="0" smtClean="0"/>
              <a:t>d</a:t>
            </a:r>
            <a:r>
              <a:rPr lang="en-US" baseline="-25000" dirty="0" smtClean="0"/>
              <a:t>1</a:t>
            </a:r>
            <a:r>
              <a:rPr lang="en-US" dirty="0" smtClean="0"/>
              <a:t> and </a:t>
            </a:r>
            <a:r>
              <a:rPr lang="en-US" i="1" dirty="0" smtClean="0"/>
              <a:t>d</a:t>
            </a:r>
            <a:r>
              <a:rPr lang="en-US" baseline="-25000" dirty="0" smtClean="0"/>
              <a:t>2</a:t>
            </a:r>
            <a:r>
              <a:rPr lang="en-US" dirty="0" smtClean="0"/>
              <a:t> are pressed together with force </a:t>
            </a:r>
            <a:r>
              <a:rPr lang="en-US" i="1" dirty="0" smtClean="0"/>
              <a:t>F</a:t>
            </a:r>
          </a:p>
          <a:p>
            <a:r>
              <a:rPr lang="en-US" dirty="0" smtClean="0"/>
              <a:t>Circular area of contact of radius </a:t>
            </a:r>
            <a:r>
              <a:rPr lang="en-US" i="1" dirty="0" smtClean="0"/>
              <a:t>a</a:t>
            </a:r>
          </a:p>
          <a:p>
            <a:endParaRPr lang="en-US" i="1" dirty="0" smtClean="0"/>
          </a:p>
          <a:p>
            <a:endParaRPr lang="en-US" i="1" dirty="0" smtClean="0"/>
          </a:p>
          <a:p>
            <a:endParaRPr lang="en-US" i="1"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p:cNvPicPr>
            <a:picLocks noChangeAspect="1" noChangeArrowheads="1"/>
          </p:cNvPicPr>
          <p:nvPr/>
        </p:nvPicPr>
        <p:blipFill>
          <a:blip r:embed="rId2" cstate="print"/>
          <a:srcRect/>
          <a:stretch>
            <a:fillRect/>
          </a:stretch>
        </p:blipFill>
        <p:spPr bwMode="auto">
          <a:xfrm>
            <a:off x="990600" y="2000250"/>
            <a:ext cx="7313613" cy="957263"/>
          </a:xfrm>
          <a:prstGeom prst="rect">
            <a:avLst/>
          </a:prstGeom>
          <a:noFill/>
          <a:ln w="9525">
            <a:noFill/>
            <a:miter lim="800000"/>
            <a:headEnd/>
            <a:tailEnd/>
          </a:ln>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Spherical Contact Stress</a:t>
            </a:r>
            <a:endParaRPr lang="en-US" dirty="0"/>
          </a:p>
        </p:txBody>
      </p:sp>
      <p:sp>
        <p:nvSpPr>
          <p:cNvPr id="3" name="Content Placeholder 2"/>
          <p:cNvSpPr>
            <a:spLocks noGrp="1"/>
          </p:cNvSpPr>
          <p:nvPr>
            <p:ph idx="1"/>
          </p:nvPr>
        </p:nvSpPr>
        <p:spPr>
          <a:xfrm>
            <a:off x="381000" y="838200"/>
            <a:ext cx="5715000" cy="5486400"/>
          </a:xfrm>
        </p:spPr>
        <p:txBody>
          <a:bodyPr/>
          <a:lstStyle/>
          <a:p>
            <a:r>
              <a:rPr lang="en-US" dirty="0" smtClean="0"/>
              <a:t>Pressure distribution is hemispherical</a:t>
            </a:r>
          </a:p>
          <a:p>
            <a:r>
              <a:rPr lang="en-US" dirty="0" smtClean="0"/>
              <a:t>Maximum pressure at the center of contact area</a:t>
            </a:r>
          </a:p>
          <a:p>
            <a:endParaRPr lang="en-US" dirty="0" smtClean="0"/>
          </a:p>
          <a:p>
            <a:endParaRPr lang="en-US" dirty="0" smtClean="0"/>
          </a:p>
          <a:p>
            <a:pPr>
              <a:buNone/>
            </a:pPr>
            <a:endParaRPr lang="en-US" dirty="0" smtClean="0"/>
          </a:p>
          <a:p>
            <a:endParaRPr lang="en-US" i="1" dirty="0" smtClean="0"/>
          </a:p>
          <a:p>
            <a:endParaRPr lang="en-US" i="1"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4" descr="bud29281_0336"/>
          <p:cNvPicPr>
            <a:picLocks noChangeAspect="1" noChangeArrowheads="1"/>
          </p:cNvPicPr>
          <p:nvPr/>
        </p:nvPicPr>
        <p:blipFill>
          <a:blip r:embed="rId2" cstate="print"/>
          <a:srcRect l="52499" t="4251" r="2525" b="4196"/>
          <a:stretch>
            <a:fillRect/>
          </a:stretch>
        </p:blipFill>
        <p:spPr bwMode="auto">
          <a:xfrm>
            <a:off x="6096000" y="762000"/>
            <a:ext cx="2743200" cy="5334000"/>
          </a:xfrm>
          <a:prstGeom prst="rect">
            <a:avLst/>
          </a:prstGeom>
          <a:noFill/>
        </p:spPr>
      </p:pic>
      <p:pic>
        <p:nvPicPr>
          <p:cNvPr id="7" name="Picture 4"/>
          <p:cNvPicPr>
            <a:picLocks noChangeAspect="1" noChangeArrowheads="1"/>
          </p:cNvPicPr>
          <p:nvPr/>
        </p:nvPicPr>
        <p:blipFill>
          <a:blip r:embed="rId3" cstate="print"/>
          <a:srcRect/>
          <a:stretch>
            <a:fillRect/>
          </a:stretch>
        </p:blipFill>
        <p:spPr>
          <a:xfrm>
            <a:off x="838200" y="2133600"/>
            <a:ext cx="5410200" cy="736600"/>
          </a:xfrm>
          <a:prstGeom prst="rect">
            <a:avLst/>
          </a:prstGeom>
          <a:noFill/>
          <a:ln/>
        </p:spPr>
      </p:pic>
      <p:sp>
        <p:nvSpPr>
          <p:cNvPr id="8" name="TextBox 7"/>
          <p:cNvSpPr txBox="1"/>
          <p:nvPr/>
        </p:nvSpPr>
        <p:spPr>
          <a:xfrm>
            <a:off x="6477000" y="6019800"/>
            <a:ext cx="1676400" cy="461665"/>
          </a:xfrm>
          <a:prstGeom prst="rect">
            <a:avLst/>
          </a:prstGeom>
          <a:noFill/>
        </p:spPr>
        <p:txBody>
          <a:bodyPr wrap="square" rtlCol="0">
            <a:spAutoFit/>
          </a:bodyPr>
          <a:lstStyle/>
          <a:p>
            <a:r>
              <a:rPr lang="en-US" sz="2400" dirty="0" smtClean="0"/>
              <a:t>Fig. 3−36</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Spherical Contact Stress</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Maximum stresses on the </a:t>
            </a:r>
            <a:r>
              <a:rPr lang="en-US" i="1" dirty="0" smtClean="0"/>
              <a:t>z</a:t>
            </a:r>
            <a:r>
              <a:rPr lang="en-US" dirty="0" smtClean="0"/>
              <a:t> axis</a:t>
            </a:r>
          </a:p>
          <a:p>
            <a:r>
              <a:rPr lang="en-US" dirty="0" smtClean="0"/>
              <a:t>Principal stresses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From Mohr’s circle, maximum shear stress is</a:t>
            </a:r>
          </a:p>
          <a:p>
            <a:endParaRPr lang="en-US" dirty="0" smtClean="0"/>
          </a:p>
          <a:p>
            <a:pPr>
              <a:buNone/>
            </a:pPr>
            <a:endParaRPr lang="en-US" dirty="0" smtClean="0"/>
          </a:p>
          <a:p>
            <a:endParaRPr lang="en-US" i="1" dirty="0" smtClean="0"/>
          </a:p>
          <a:p>
            <a:endParaRPr lang="en-US" i="1"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 name="Picture 5"/>
          <p:cNvPicPr>
            <a:picLocks noChangeAspect="1" noChangeArrowheads="1"/>
          </p:cNvPicPr>
          <p:nvPr/>
        </p:nvPicPr>
        <p:blipFill>
          <a:blip r:embed="rId2" cstate="print"/>
          <a:srcRect/>
          <a:stretch>
            <a:fillRect/>
          </a:stretch>
        </p:blipFill>
        <p:spPr bwMode="auto">
          <a:xfrm>
            <a:off x="685800" y="1676400"/>
            <a:ext cx="8338416" cy="1828800"/>
          </a:xfrm>
          <a:prstGeom prst="rect">
            <a:avLst/>
          </a:prstGeom>
          <a:noFill/>
          <a:ln w="9525">
            <a:noFill/>
            <a:miter lim="800000"/>
            <a:headEnd/>
            <a:tailEnd/>
          </a:ln>
          <a:effectLst/>
        </p:spPr>
      </p:pic>
      <p:pic>
        <p:nvPicPr>
          <p:cNvPr id="9" name="Picture 6"/>
          <p:cNvPicPr>
            <a:picLocks noChangeAspect="1" noChangeArrowheads="1"/>
          </p:cNvPicPr>
          <p:nvPr/>
        </p:nvPicPr>
        <p:blipFill>
          <a:blip r:embed="rId3" cstate="print"/>
          <a:srcRect/>
          <a:stretch>
            <a:fillRect/>
          </a:stretch>
        </p:blipFill>
        <p:spPr bwMode="auto">
          <a:xfrm>
            <a:off x="3429000" y="3657600"/>
            <a:ext cx="5638800" cy="1133475"/>
          </a:xfrm>
          <a:prstGeom prst="rect">
            <a:avLst/>
          </a:prstGeom>
          <a:noFill/>
          <a:ln w="9525">
            <a:noFill/>
            <a:miter lim="800000"/>
            <a:headEnd/>
            <a:tailEnd/>
          </a:ln>
          <a:effectLst/>
        </p:spPr>
      </p:pic>
      <p:pic>
        <p:nvPicPr>
          <p:cNvPr id="10" name="Picture 4"/>
          <p:cNvPicPr>
            <a:picLocks noChangeAspect="1" noChangeArrowheads="1"/>
          </p:cNvPicPr>
          <p:nvPr/>
        </p:nvPicPr>
        <p:blipFill>
          <a:blip r:embed="rId4" cstate="print"/>
          <a:srcRect/>
          <a:stretch>
            <a:fillRect/>
          </a:stretch>
        </p:blipFill>
        <p:spPr>
          <a:xfrm>
            <a:off x="2667000" y="5791200"/>
            <a:ext cx="6399213" cy="720725"/>
          </a:xfrm>
          <a:prstGeom prst="rect">
            <a:avLst/>
          </a:prstGeom>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Spherical Contact Stress</a:t>
            </a:r>
            <a:endParaRPr lang="en-US" dirty="0"/>
          </a:p>
        </p:txBody>
      </p:sp>
      <p:sp>
        <p:nvSpPr>
          <p:cNvPr id="3" name="Content Placeholder 2"/>
          <p:cNvSpPr>
            <a:spLocks noGrp="1"/>
          </p:cNvSpPr>
          <p:nvPr>
            <p:ph idx="1"/>
          </p:nvPr>
        </p:nvSpPr>
        <p:spPr>
          <a:xfrm>
            <a:off x="381000" y="838200"/>
            <a:ext cx="3733800" cy="6019800"/>
          </a:xfrm>
        </p:spPr>
        <p:txBody>
          <a:bodyPr/>
          <a:lstStyle/>
          <a:p>
            <a:r>
              <a:rPr lang="en-US" dirty="0" smtClean="0"/>
              <a:t>Plot of three principal stress and maximum shear stress as a function of distance below the contact surface</a:t>
            </a:r>
          </a:p>
          <a:p>
            <a:r>
              <a:rPr lang="en-US" dirty="0" smtClean="0"/>
              <a:t>Note that </a:t>
            </a:r>
            <a:r>
              <a:rPr lang="en-US" i="1" dirty="0" err="1" smtClean="0">
                <a:latin typeface="Symbol" pitchFamily="18" charset="2"/>
              </a:rPr>
              <a:t>t</a:t>
            </a:r>
            <a:r>
              <a:rPr lang="en-US" baseline="-25000" dirty="0" err="1" smtClean="0"/>
              <a:t>max</a:t>
            </a:r>
            <a:r>
              <a:rPr lang="en-US" dirty="0" smtClean="0"/>
              <a:t> peaks below the contact surface</a:t>
            </a:r>
          </a:p>
          <a:p>
            <a:r>
              <a:rPr lang="en-US" dirty="0" smtClean="0"/>
              <a:t>Fatigue failure below the surface leads to pitting and </a:t>
            </a:r>
            <a:r>
              <a:rPr lang="en-US" dirty="0" err="1" smtClean="0"/>
              <a:t>spalling</a:t>
            </a:r>
            <a:endParaRPr lang="en-US" dirty="0" smtClean="0"/>
          </a:p>
          <a:p>
            <a:r>
              <a:rPr lang="en-US" dirty="0" smtClean="0"/>
              <a:t>For </a:t>
            </a:r>
            <a:r>
              <a:rPr lang="en-US" dirty="0" err="1" smtClean="0"/>
              <a:t>poisson</a:t>
            </a:r>
            <a:r>
              <a:rPr lang="en-US" dirty="0" smtClean="0"/>
              <a:t> ratio of 0.30, </a:t>
            </a:r>
            <a:br>
              <a:rPr lang="en-US" dirty="0" smtClean="0"/>
            </a:br>
            <a:r>
              <a:rPr lang="en-US" i="1" dirty="0" err="1" smtClean="0">
                <a:latin typeface="Symbol" pitchFamily="18" charset="2"/>
              </a:rPr>
              <a:t>t</a:t>
            </a:r>
            <a:r>
              <a:rPr lang="en-US" baseline="-25000" dirty="0" err="1" smtClean="0"/>
              <a:t>max</a:t>
            </a:r>
            <a:r>
              <a:rPr lang="en-US" dirty="0" smtClean="0"/>
              <a:t> = 0.3 </a:t>
            </a:r>
            <a:r>
              <a:rPr lang="en-US" i="1" dirty="0" err="1" smtClean="0"/>
              <a:t>p</a:t>
            </a:r>
            <a:r>
              <a:rPr lang="en-US" baseline="-25000" dirty="0" err="1" smtClean="0"/>
              <a:t>max</a:t>
            </a:r>
            <a:r>
              <a:rPr lang="en-US" dirty="0" smtClean="0"/>
              <a:t> </a:t>
            </a:r>
            <a:br>
              <a:rPr lang="en-US" dirty="0" smtClean="0"/>
            </a:br>
            <a:r>
              <a:rPr lang="en-US" dirty="0" smtClean="0"/>
              <a:t>at</a:t>
            </a:r>
            <a:r>
              <a:rPr lang="en-US" i="1" dirty="0" smtClean="0"/>
              <a:t> </a:t>
            </a:r>
            <a:r>
              <a:rPr lang="en-US" dirty="0" smtClean="0"/>
              <a:t>depth of </a:t>
            </a:r>
            <a:br>
              <a:rPr lang="en-US" dirty="0" smtClean="0"/>
            </a:br>
            <a:r>
              <a:rPr lang="en-US" i="1" dirty="0" smtClean="0"/>
              <a:t>z</a:t>
            </a:r>
            <a:r>
              <a:rPr lang="en-US" dirty="0" smtClean="0"/>
              <a:t> = 0.48</a:t>
            </a:r>
            <a:r>
              <a:rPr lang="en-US" i="1" dirty="0" smtClean="0"/>
              <a:t>a</a:t>
            </a:r>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337"/>
          <p:cNvPicPr>
            <a:picLocks noChangeAspect="1" noChangeArrowheads="1"/>
          </p:cNvPicPr>
          <p:nvPr/>
        </p:nvPicPr>
        <p:blipFill>
          <a:blip r:embed="rId2" cstate="print"/>
          <a:srcRect t="3490"/>
          <a:stretch>
            <a:fillRect/>
          </a:stretch>
        </p:blipFill>
        <p:spPr bwMode="auto">
          <a:xfrm>
            <a:off x="4085580" y="762001"/>
            <a:ext cx="5058420" cy="4267200"/>
          </a:xfrm>
          <a:prstGeom prst="rect">
            <a:avLst/>
          </a:prstGeom>
          <a:noFill/>
        </p:spPr>
      </p:pic>
      <p:sp>
        <p:nvSpPr>
          <p:cNvPr id="6" name="TextBox 5"/>
          <p:cNvSpPr txBox="1"/>
          <p:nvPr/>
        </p:nvSpPr>
        <p:spPr>
          <a:xfrm>
            <a:off x="5562600" y="5181600"/>
            <a:ext cx="1676400" cy="461665"/>
          </a:xfrm>
          <a:prstGeom prst="rect">
            <a:avLst/>
          </a:prstGeom>
          <a:noFill/>
        </p:spPr>
        <p:txBody>
          <a:bodyPr wrap="square" rtlCol="0">
            <a:spAutoFit/>
          </a:bodyPr>
          <a:lstStyle/>
          <a:p>
            <a:r>
              <a:rPr lang="en-US" sz="2400" dirty="0" smtClean="0"/>
              <a:t>Fig. 3−37</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Cylindrical Contact Stress</a:t>
            </a:r>
            <a:endParaRPr lang="en-US" dirty="0"/>
          </a:p>
        </p:txBody>
      </p:sp>
      <p:sp>
        <p:nvSpPr>
          <p:cNvPr id="3" name="Content Placeholder 2"/>
          <p:cNvSpPr>
            <a:spLocks noGrp="1"/>
          </p:cNvSpPr>
          <p:nvPr>
            <p:ph idx="1"/>
          </p:nvPr>
        </p:nvSpPr>
        <p:spPr>
          <a:xfrm>
            <a:off x="381000" y="838200"/>
            <a:ext cx="6248400" cy="5791200"/>
          </a:xfrm>
        </p:spPr>
        <p:txBody>
          <a:bodyPr/>
          <a:lstStyle/>
          <a:p>
            <a:r>
              <a:rPr lang="en-US" dirty="0" smtClean="0"/>
              <a:t>Two right circular cylinders with length </a:t>
            </a:r>
            <a:r>
              <a:rPr lang="en-US" i="1" dirty="0" smtClean="0"/>
              <a:t>l</a:t>
            </a:r>
            <a:r>
              <a:rPr lang="en-US" dirty="0" smtClean="0"/>
              <a:t> and diameters </a:t>
            </a:r>
            <a:r>
              <a:rPr lang="en-US" i="1" dirty="0" smtClean="0"/>
              <a:t>d</a:t>
            </a:r>
            <a:r>
              <a:rPr lang="en-US" baseline="-25000" dirty="0" smtClean="0"/>
              <a:t>1</a:t>
            </a:r>
            <a:r>
              <a:rPr lang="en-US" dirty="0" smtClean="0"/>
              <a:t> and </a:t>
            </a:r>
            <a:r>
              <a:rPr lang="en-US" i="1" dirty="0" smtClean="0"/>
              <a:t>d</a:t>
            </a:r>
            <a:r>
              <a:rPr lang="en-US" baseline="-25000" dirty="0" smtClean="0"/>
              <a:t>2</a:t>
            </a:r>
          </a:p>
          <a:p>
            <a:r>
              <a:rPr lang="en-US" dirty="0" smtClean="0"/>
              <a:t>Area of contact is a narrow rectangle of width 2</a:t>
            </a:r>
            <a:r>
              <a:rPr lang="en-US" i="1" dirty="0" smtClean="0"/>
              <a:t>b </a:t>
            </a:r>
            <a:r>
              <a:rPr lang="en-US" dirty="0" smtClean="0"/>
              <a:t>and length </a:t>
            </a:r>
            <a:r>
              <a:rPr lang="en-US" i="1" dirty="0" smtClean="0"/>
              <a:t>l</a:t>
            </a:r>
          </a:p>
          <a:p>
            <a:r>
              <a:rPr lang="en-US" dirty="0" smtClean="0"/>
              <a:t>Pressure distribution is elliptical</a:t>
            </a:r>
          </a:p>
          <a:p>
            <a:r>
              <a:rPr lang="en-US" dirty="0" smtClean="0"/>
              <a:t>Half-width </a:t>
            </a:r>
            <a:r>
              <a:rPr lang="en-US" i="1" dirty="0" smtClean="0"/>
              <a:t>b</a:t>
            </a:r>
          </a:p>
          <a:p>
            <a:endParaRPr lang="en-US" i="1" dirty="0" smtClean="0"/>
          </a:p>
          <a:p>
            <a:endParaRPr lang="en-US" i="1" dirty="0" smtClean="0"/>
          </a:p>
          <a:p>
            <a:endParaRPr lang="en-US" i="1" dirty="0" smtClean="0"/>
          </a:p>
          <a:p>
            <a:r>
              <a:rPr lang="en-US" dirty="0" smtClean="0"/>
              <a:t>Maximum pressure</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338"/>
          <p:cNvPicPr>
            <a:picLocks noChangeAspect="1" noChangeArrowheads="1"/>
          </p:cNvPicPr>
          <p:nvPr/>
        </p:nvPicPr>
        <p:blipFill>
          <a:blip r:embed="rId2" cstate="print"/>
          <a:srcRect l="60465" t="6820" b="5455"/>
          <a:stretch>
            <a:fillRect/>
          </a:stretch>
        </p:blipFill>
        <p:spPr bwMode="auto">
          <a:xfrm>
            <a:off x="6553200" y="762000"/>
            <a:ext cx="2590800" cy="5105400"/>
          </a:xfrm>
          <a:prstGeom prst="rect">
            <a:avLst/>
          </a:prstGeom>
          <a:noFill/>
        </p:spPr>
      </p:pic>
      <p:pic>
        <p:nvPicPr>
          <p:cNvPr id="6" name="Picture 5"/>
          <p:cNvPicPr>
            <a:picLocks noChangeAspect="1" noChangeArrowheads="1"/>
          </p:cNvPicPr>
          <p:nvPr/>
        </p:nvPicPr>
        <p:blipFill>
          <a:blip r:embed="rId3" cstate="print"/>
          <a:srcRect r="35698"/>
          <a:stretch>
            <a:fillRect/>
          </a:stretch>
        </p:blipFill>
        <p:spPr bwMode="auto">
          <a:xfrm>
            <a:off x="685800" y="3505200"/>
            <a:ext cx="4114800" cy="758825"/>
          </a:xfrm>
          <a:prstGeom prst="rect">
            <a:avLst/>
          </a:prstGeom>
          <a:noFill/>
          <a:ln w="9525">
            <a:noFill/>
            <a:miter lim="800000"/>
            <a:headEnd/>
            <a:tailEnd/>
          </a:ln>
          <a:effectLst/>
        </p:spPr>
      </p:pic>
      <p:pic>
        <p:nvPicPr>
          <p:cNvPr id="137218" name="Picture 2"/>
          <p:cNvPicPr>
            <a:picLocks noChangeAspect="1" noChangeArrowheads="1"/>
          </p:cNvPicPr>
          <p:nvPr/>
        </p:nvPicPr>
        <p:blipFill>
          <a:blip r:embed="rId4" cstate="print"/>
          <a:srcRect/>
          <a:stretch>
            <a:fillRect/>
          </a:stretch>
        </p:blipFill>
        <p:spPr bwMode="auto">
          <a:xfrm>
            <a:off x="5516880" y="3810000"/>
            <a:ext cx="731520" cy="304800"/>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685800" y="5181600"/>
            <a:ext cx="5638800" cy="954088"/>
          </a:xfrm>
          <a:prstGeom prst="rect">
            <a:avLst/>
          </a:prstGeom>
          <a:noFill/>
          <a:ln w="9525">
            <a:noFill/>
            <a:miter lim="800000"/>
            <a:headEnd/>
            <a:tailEnd/>
          </a:ln>
          <a:effectLst/>
        </p:spPr>
      </p:pic>
      <p:sp>
        <p:nvSpPr>
          <p:cNvPr id="9" name="TextBox 8"/>
          <p:cNvSpPr txBox="1"/>
          <p:nvPr/>
        </p:nvSpPr>
        <p:spPr>
          <a:xfrm>
            <a:off x="6934200" y="5867400"/>
            <a:ext cx="1676400" cy="461665"/>
          </a:xfrm>
          <a:prstGeom prst="rect">
            <a:avLst/>
          </a:prstGeom>
          <a:noFill/>
        </p:spPr>
        <p:txBody>
          <a:bodyPr wrap="square" rtlCol="0">
            <a:spAutoFit/>
          </a:bodyPr>
          <a:lstStyle/>
          <a:p>
            <a:r>
              <a:rPr lang="en-US" sz="2400" dirty="0" smtClean="0"/>
              <a:t>Fig. 3−38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276600"/>
            <a:ext cx="8763000" cy="2876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08519"/>
            <a:ext cx="3432804" cy="2634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604" y="708520"/>
            <a:ext cx="4126701" cy="2634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Moment Diagrams – Two Planes</a:t>
            </a:r>
            <a:endParaRPr lang="en-US" dirty="0"/>
          </a:p>
        </p:txBody>
      </p:sp>
      <p:sp>
        <p:nvSpPr>
          <p:cNvPr id="7" name="Footer Placeholder 3"/>
          <p:cNvSpPr>
            <a:spLocks noGrp="1"/>
          </p:cNvSpPr>
          <p:nvPr>
            <p:ph type="ftr" sz="quarter" idx="11"/>
          </p:nvPr>
        </p:nvSpPr>
        <p:spPr>
          <a:xfrm>
            <a:off x="6629400" y="6553200"/>
            <a:ext cx="2514600" cy="304800"/>
          </a:xfrm>
        </p:spPr>
        <p:txBody>
          <a:bodyPr/>
          <a:lstStyle/>
          <a:p>
            <a:r>
              <a:rPr lang="en-US" smtClean="0"/>
              <a:t>Shigley’s Mechanical Engineering Design</a:t>
            </a:r>
            <a:endParaRPr lang="en-US" dirty="0"/>
          </a:p>
        </p:txBody>
      </p:sp>
      <p:sp>
        <p:nvSpPr>
          <p:cNvPr id="8" name="TextBox 7"/>
          <p:cNvSpPr txBox="1"/>
          <p:nvPr/>
        </p:nvSpPr>
        <p:spPr>
          <a:xfrm>
            <a:off x="3962400" y="6232645"/>
            <a:ext cx="1447800" cy="461665"/>
          </a:xfrm>
          <a:prstGeom prst="rect">
            <a:avLst/>
          </a:prstGeom>
          <a:noFill/>
        </p:spPr>
        <p:txBody>
          <a:bodyPr wrap="square" rtlCol="0">
            <a:spAutoFit/>
          </a:bodyPr>
          <a:lstStyle/>
          <a:p>
            <a:r>
              <a:rPr lang="en-US" sz="2400" dirty="0" smtClean="0"/>
              <a:t>Fig. </a:t>
            </a:r>
            <a:r>
              <a:rPr lang="en-US" sz="2400" dirty="0"/>
              <a:t>3–24</a:t>
            </a:r>
            <a:endParaRPr lang="en-US" sz="2400" dirty="0" smtClean="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Cylindrical Contact Stress</a:t>
            </a:r>
            <a:endParaRPr lang="en-US" dirty="0"/>
          </a:p>
        </p:txBody>
      </p:sp>
      <p:sp>
        <p:nvSpPr>
          <p:cNvPr id="3" name="Content Placeholder 2"/>
          <p:cNvSpPr>
            <a:spLocks noGrp="1"/>
          </p:cNvSpPr>
          <p:nvPr>
            <p:ph idx="1"/>
          </p:nvPr>
        </p:nvSpPr>
        <p:spPr>
          <a:xfrm>
            <a:off x="381000" y="838200"/>
            <a:ext cx="8305800" cy="457200"/>
          </a:xfrm>
        </p:spPr>
        <p:txBody>
          <a:bodyPr/>
          <a:lstStyle/>
          <a:p>
            <a:r>
              <a:rPr lang="en-US" dirty="0" smtClean="0"/>
              <a:t>Maximum stresses on </a:t>
            </a:r>
            <a:r>
              <a:rPr lang="en-US" i="1" dirty="0" smtClean="0"/>
              <a:t>z</a:t>
            </a:r>
            <a:r>
              <a:rPr lang="en-US" dirty="0" smtClean="0"/>
              <a:t> axis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p:cNvPicPr>
            <a:picLocks noChangeAspect="1" noChangeArrowheads="1"/>
          </p:cNvPicPr>
          <p:nvPr/>
        </p:nvPicPr>
        <p:blipFill>
          <a:blip r:embed="rId2" cstate="print"/>
          <a:srcRect/>
          <a:stretch>
            <a:fillRect/>
          </a:stretch>
        </p:blipFill>
        <p:spPr bwMode="auto">
          <a:xfrm>
            <a:off x="1066800" y="1219200"/>
            <a:ext cx="6399213" cy="985838"/>
          </a:xfrm>
          <a:prstGeom prst="rect">
            <a:avLst/>
          </a:prstGeom>
          <a:noFill/>
          <a:ln w="9525">
            <a:noFill/>
            <a:miter lim="800000"/>
            <a:headEnd/>
            <a:tailEnd/>
          </a:ln>
          <a:effectLst/>
        </p:spPr>
      </p:pic>
      <p:pic>
        <p:nvPicPr>
          <p:cNvPr id="6" name="Picture 4"/>
          <p:cNvPicPr>
            <a:picLocks noChangeAspect="1" noChangeArrowheads="1"/>
          </p:cNvPicPr>
          <p:nvPr/>
        </p:nvPicPr>
        <p:blipFill>
          <a:blip r:embed="rId3" cstate="print"/>
          <a:srcRect/>
          <a:stretch>
            <a:fillRect/>
          </a:stretch>
        </p:blipFill>
        <p:spPr bwMode="auto">
          <a:xfrm>
            <a:off x="1143000" y="2133600"/>
            <a:ext cx="6399213" cy="1479550"/>
          </a:xfrm>
          <a:prstGeom prst="rect">
            <a:avLst/>
          </a:prstGeom>
          <a:noFill/>
          <a:ln w="9525">
            <a:noFill/>
            <a:miter lim="800000"/>
            <a:headEnd/>
            <a:tailEnd/>
          </a:ln>
          <a:effectLst/>
        </p:spPr>
      </p:pic>
      <p:pic>
        <p:nvPicPr>
          <p:cNvPr id="7" name="Picture 5"/>
          <p:cNvPicPr>
            <a:picLocks noChangeAspect="1" noChangeArrowheads="1"/>
          </p:cNvPicPr>
          <p:nvPr/>
        </p:nvPicPr>
        <p:blipFill>
          <a:blip r:embed="rId4" cstate="print"/>
          <a:srcRect/>
          <a:stretch>
            <a:fillRect/>
          </a:stretch>
        </p:blipFill>
        <p:spPr>
          <a:xfrm>
            <a:off x="1066800" y="3581400"/>
            <a:ext cx="6399213" cy="1052513"/>
          </a:xfrm>
          <a:prstGeom prst="rect">
            <a:avLst/>
          </a:prstGeom>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Cylindrical Contact Stress</a:t>
            </a:r>
            <a:endParaRPr lang="en-US" dirty="0"/>
          </a:p>
        </p:txBody>
      </p:sp>
      <p:sp>
        <p:nvSpPr>
          <p:cNvPr id="3" name="Content Placeholder 2"/>
          <p:cNvSpPr>
            <a:spLocks noGrp="1"/>
          </p:cNvSpPr>
          <p:nvPr>
            <p:ph idx="1"/>
          </p:nvPr>
        </p:nvSpPr>
        <p:spPr>
          <a:xfrm>
            <a:off x="381000" y="838200"/>
            <a:ext cx="2895600" cy="6019800"/>
          </a:xfrm>
        </p:spPr>
        <p:txBody>
          <a:bodyPr/>
          <a:lstStyle/>
          <a:p>
            <a:r>
              <a:rPr lang="en-US" dirty="0" smtClean="0"/>
              <a:t>Plot of stress components and maximum shear stress as a function of distance below the contact surface</a:t>
            </a:r>
          </a:p>
          <a:p>
            <a:r>
              <a:rPr lang="en-US" dirty="0" smtClean="0"/>
              <a:t>For </a:t>
            </a:r>
            <a:r>
              <a:rPr lang="en-US" dirty="0" err="1" smtClean="0"/>
              <a:t>poisson</a:t>
            </a:r>
            <a:r>
              <a:rPr lang="en-US" dirty="0" smtClean="0"/>
              <a:t> ratio of 0.30, </a:t>
            </a:r>
            <a:br>
              <a:rPr lang="en-US" dirty="0" smtClean="0"/>
            </a:br>
            <a:r>
              <a:rPr lang="en-US" i="1" dirty="0" err="1" smtClean="0">
                <a:latin typeface="Symbol" pitchFamily="18" charset="2"/>
              </a:rPr>
              <a:t>t</a:t>
            </a:r>
            <a:r>
              <a:rPr lang="en-US" baseline="-25000" dirty="0" err="1" smtClean="0"/>
              <a:t>max</a:t>
            </a:r>
            <a:r>
              <a:rPr lang="en-US" dirty="0" smtClean="0"/>
              <a:t> = 0.3 </a:t>
            </a:r>
            <a:r>
              <a:rPr lang="en-US" i="1" dirty="0" err="1" smtClean="0"/>
              <a:t>p</a:t>
            </a:r>
            <a:r>
              <a:rPr lang="en-US" baseline="-25000" dirty="0" err="1" smtClean="0"/>
              <a:t>max</a:t>
            </a:r>
            <a:r>
              <a:rPr lang="en-US" dirty="0" smtClean="0"/>
              <a:t> </a:t>
            </a:r>
            <a:br>
              <a:rPr lang="en-US" dirty="0" smtClean="0"/>
            </a:br>
            <a:r>
              <a:rPr lang="en-US" dirty="0" smtClean="0"/>
              <a:t>at</a:t>
            </a:r>
            <a:r>
              <a:rPr lang="en-US" i="1" dirty="0" smtClean="0"/>
              <a:t> </a:t>
            </a:r>
            <a:r>
              <a:rPr lang="en-US" dirty="0" smtClean="0"/>
              <a:t>depth of </a:t>
            </a:r>
            <a:br>
              <a:rPr lang="en-US" dirty="0" smtClean="0"/>
            </a:br>
            <a:r>
              <a:rPr lang="en-US" i="1" dirty="0" smtClean="0"/>
              <a:t>z</a:t>
            </a:r>
            <a:r>
              <a:rPr lang="en-US" dirty="0" smtClean="0"/>
              <a:t> = 0.786</a:t>
            </a:r>
            <a:r>
              <a:rPr lang="en-US" i="1" dirty="0" smtClean="0"/>
              <a:t>b</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339"/>
          <p:cNvPicPr>
            <a:picLocks noChangeAspect="1" noChangeArrowheads="1"/>
          </p:cNvPicPr>
          <p:nvPr/>
        </p:nvPicPr>
        <p:blipFill>
          <a:blip r:embed="rId2" cstate="print"/>
          <a:srcRect t="4720"/>
          <a:stretch>
            <a:fillRect/>
          </a:stretch>
        </p:blipFill>
        <p:spPr bwMode="auto">
          <a:xfrm>
            <a:off x="3124201" y="714375"/>
            <a:ext cx="6019800" cy="4888773"/>
          </a:xfrm>
          <a:prstGeom prst="rect">
            <a:avLst/>
          </a:prstGeom>
          <a:noFill/>
        </p:spPr>
      </p:pic>
      <p:sp>
        <p:nvSpPr>
          <p:cNvPr id="6" name="TextBox 5"/>
          <p:cNvSpPr txBox="1"/>
          <p:nvPr/>
        </p:nvSpPr>
        <p:spPr>
          <a:xfrm>
            <a:off x="5181600" y="5791200"/>
            <a:ext cx="1676400" cy="461665"/>
          </a:xfrm>
          <a:prstGeom prst="rect">
            <a:avLst/>
          </a:prstGeom>
          <a:noFill/>
        </p:spPr>
        <p:txBody>
          <a:bodyPr wrap="square" rtlCol="0">
            <a:spAutoFit/>
          </a:bodyPr>
          <a:lstStyle/>
          <a:p>
            <a:r>
              <a:rPr lang="en-US" sz="2400" dirty="0" smtClean="0"/>
              <a:t>Fig. 3−39</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575" y="3191841"/>
            <a:ext cx="4273825" cy="3095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99" y="706214"/>
            <a:ext cx="7572157" cy="2485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Combining Moments from Two Planes</a:t>
            </a:r>
            <a:endParaRPr lang="en-US" dirty="0"/>
          </a:p>
        </p:txBody>
      </p:sp>
      <p:sp>
        <p:nvSpPr>
          <p:cNvPr id="8" name="Content Placeholder 2"/>
          <p:cNvSpPr>
            <a:spLocks noGrp="1"/>
          </p:cNvSpPr>
          <p:nvPr>
            <p:ph idx="1"/>
          </p:nvPr>
        </p:nvSpPr>
        <p:spPr>
          <a:xfrm>
            <a:off x="304800" y="3657600"/>
            <a:ext cx="4114800" cy="2819400"/>
          </a:xfrm>
        </p:spPr>
        <p:txBody>
          <a:bodyPr/>
          <a:lstStyle/>
          <a:p>
            <a:r>
              <a:rPr lang="en-US" dirty="0" smtClean="0"/>
              <a:t>Add moments from two planes as perpendicular vectors</a:t>
            </a:r>
          </a:p>
          <a:p>
            <a:r>
              <a:rPr lang="en-US" dirty="0"/>
              <a:t> </a:t>
            </a:r>
            <a:endParaRPr lang="en-US" dirty="0" smtClean="0"/>
          </a:p>
          <a:p>
            <a:endParaRPr lang="en-US" dirty="0" smtClean="0"/>
          </a:p>
          <a:p>
            <a:endParaRPr lang="en-US" dirty="0" smtClean="0"/>
          </a:p>
          <a:p>
            <a:endParaRPr lang="en-US" dirty="0"/>
          </a:p>
        </p:txBody>
      </p:sp>
      <p:pic>
        <p:nvPicPr>
          <p:cNvPr id="6147" name="Picture 3"/>
          <p:cNvPicPr>
            <a:picLocks noChangeAspect="1" noChangeArrowheads="1"/>
          </p:cNvPicPr>
          <p:nvPr/>
        </p:nvPicPr>
        <p:blipFill>
          <a:blip r:embed="rId4" cstate="print"/>
          <a:srcRect/>
          <a:stretch>
            <a:fillRect/>
          </a:stretch>
        </p:blipFill>
        <p:spPr bwMode="auto">
          <a:xfrm>
            <a:off x="762000" y="4800600"/>
            <a:ext cx="1876425" cy="523875"/>
          </a:xfrm>
          <a:prstGeom prst="rect">
            <a:avLst/>
          </a:prstGeom>
          <a:noFill/>
          <a:ln w="9525">
            <a:noFill/>
            <a:miter lim="800000"/>
            <a:headEnd/>
            <a:tailEnd/>
          </a:ln>
        </p:spPr>
      </p:pic>
      <p:sp>
        <p:nvSpPr>
          <p:cNvPr id="7" name="Footer Placeholder 3"/>
          <p:cNvSpPr>
            <a:spLocks noGrp="1"/>
          </p:cNvSpPr>
          <p:nvPr>
            <p:ph type="ftr" sz="quarter" idx="11"/>
          </p:nvPr>
        </p:nvSpPr>
        <p:spPr>
          <a:xfrm>
            <a:off x="6629400" y="6553200"/>
            <a:ext cx="2514600" cy="304800"/>
          </a:xfrm>
        </p:spPr>
        <p:txBody>
          <a:bodyPr/>
          <a:lstStyle/>
          <a:p>
            <a:r>
              <a:rPr lang="en-US" smtClean="0"/>
              <a:t>Shigley’s Mechanical Engineering Design</a:t>
            </a:r>
            <a:endParaRPr lang="en-US" dirty="0"/>
          </a:p>
        </p:txBody>
      </p:sp>
      <p:sp>
        <p:nvSpPr>
          <p:cNvPr id="9" name="TextBox 8"/>
          <p:cNvSpPr txBox="1"/>
          <p:nvPr/>
        </p:nvSpPr>
        <p:spPr>
          <a:xfrm>
            <a:off x="5181600" y="6248400"/>
            <a:ext cx="1447800" cy="461665"/>
          </a:xfrm>
          <a:prstGeom prst="rect">
            <a:avLst/>
          </a:prstGeom>
          <a:noFill/>
        </p:spPr>
        <p:txBody>
          <a:bodyPr wrap="square" rtlCol="0">
            <a:spAutoFit/>
          </a:bodyPr>
          <a:lstStyle/>
          <a:p>
            <a:r>
              <a:rPr lang="en-US" sz="2400" dirty="0" smtClean="0"/>
              <a:t>Fig. </a:t>
            </a:r>
            <a:r>
              <a:rPr lang="en-US" sz="2400" dirty="0"/>
              <a:t>3–24</a:t>
            </a:r>
            <a:endParaRPr lang="en-US" sz="2400"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Singularity Functions </a:t>
            </a:r>
            <a:endParaRPr lang="en-US" dirty="0"/>
          </a:p>
        </p:txBody>
      </p:sp>
      <p:sp>
        <p:nvSpPr>
          <p:cNvPr id="3" name="Content Placeholder 2"/>
          <p:cNvSpPr>
            <a:spLocks noGrp="1"/>
          </p:cNvSpPr>
          <p:nvPr>
            <p:ph idx="1"/>
          </p:nvPr>
        </p:nvSpPr>
        <p:spPr>
          <a:xfrm>
            <a:off x="381000" y="838200"/>
            <a:ext cx="3048000" cy="3962400"/>
          </a:xfrm>
        </p:spPr>
        <p:txBody>
          <a:bodyPr/>
          <a:lstStyle/>
          <a:p>
            <a:r>
              <a:rPr lang="en-US" dirty="0" smtClean="0"/>
              <a:t>A notation useful for integrating across discontinuities</a:t>
            </a:r>
          </a:p>
          <a:p>
            <a:r>
              <a:rPr lang="en-US" dirty="0" smtClean="0"/>
              <a:t>Angle brackets  indicate special function to determine whether forces and moments are active</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descr="bud29281_ta3"/>
          <p:cNvPicPr>
            <a:picLocks noChangeAspect="1" noChangeArrowheads="1"/>
          </p:cNvPicPr>
          <p:nvPr/>
        </p:nvPicPr>
        <p:blipFill>
          <a:blip r:embed="rId2" cstate="print"/>
          <a:srcRect l="25480" t="3805"/>
          <a:stretch>
            <a:fillRect/>
          </a:stretch>
        </p:blipFill>
        <p:spPr bwMode="auto">
          <a:xfrm>
            <a:off x="3260690" y="762000"/>
            <a:ext cx="5807110" cy="5791200"/>
          </a:xfrm>
          <a:prstGeom prst="rect">
            <a:avLst/>
          </a:prstGeom>
          <a:noFill/>
        </p:spPr>
      </p:pic>
      <p:sp>
        <p:nvSpPr>
          <p:cNvPr id="6" name="TextBox 5"/>
          <p:cNvSpPr txBox="1"/>
          <p:nvPr/>
        </p:nvSpPr>
        <p:spPr>
          <a:xfrm>
            <a:off x="5076825" y="6443960"/>
            <a:ext cx="1524000" cy="461665"/>
          </a:xfrm>
          <a:prstGeom prst="rect">
            <a:avLst/>
          </a:prstGeom>
          <a:noFill/>
        </p:spPr>
        <p:txBody>
          <a:bodyPr wrap="square" rtlCol="0">
            <a:spAutoFit/>
          </a:bodyPr>
          <a:lstStyle/>
          <a:p>
            <a:r>
              <a:rPr lang="en-US" sz="2400" dirty="0" smtClean="0"/>
              <a:t>Table </a:t>
            </a:r>
            <a:r>
              <a:rPr lang="en-US" sz="2400" dirty="0"/>
              <a:t>3–1</a:t>
            </a:r>
            <a:endParaRPr lang="en-US" sz="2400"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53"/>
          <a:stretch/>
        </p:blipFill>
        <p:spPr bwMode="auto">
          <a:xfrm>
            <a:off x="381000" y="700377"/>
            <a:ext cx="8305800" cy="5888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3–2</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5" name="TextBox 4"/>
          <p:cNvSpPr txBox="1"/>
          <p:nvPr/>
        </p:nvSpPr>
        <p:spPr>
          <a:xfrm>
            <a:off x="5943600" y="5943600"/>
            <a:ext cx="1371600" cy="400110"/>
          </a:xfrm>
          <a:prstGeom prst="rect">
            <a:avLst/>
          </a:prstGeom>
          <a:noFill/>
        </p:spPr>
        <p:txBody>
          <a:bodyPr wrap="square" rtlCol="0">
            <a:spAutoFit/>
          </a:bodyPr>
          <a:lstStyle/>
          <a:p>
            <a:r>
              <a:rPr lang="en-US" sz="2000" dirty="0" smtClean="0"/>
              <a:t>Fig. 3</a:t>
            </a:r>
            <a:r>
              <a:rPr lang="en-US" sz="2000" dirty="0"/>
              <a:t>–</a:t>
            </a:r>
            <a:r>
              <a:rPr lang="en-US" sz="2000" dirty="0" smtClean="0"/>
              <a:t>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1539"/>
          <a:stretch/>
        </p:blipFill>
        <p:spPr bwMode="auto">
          <a:xfrm>
            <a:off x="381000" y="1138362"/>
            <a:ext cx="8763000" cy="3106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3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26" t="20747" r="35078" b="29458"/>
          <a:stretch/>
        </p:blipFill>
        <p:spPr bwMode="auto">
          <a:xfrm>
            <a:off x="412143" y="768491"/>
            <a:ext cx="1096950" cy="270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3–2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11" name="TextBox 10"/>
          <p:cNvSpPr txBox="1"/>
          <p:nvPr/>
        </p:nvSpPr>
        <p:spPr>
          <a:xfrm>
            <a:off x="374374" y="1688990"/>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
        <p:nvSpPr>
          <p:cNvPr id="12" name="TextBox 11"/>
          <p:cNvSpPr txBox="1"/>
          <p:nvPr/>
        </p:nvSpPr>
        <p:spPr>
          <a:xfrm>
            <a:off x="374374" y="2691803"/>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
        <p:nvSpPr>
          <p:cNvPr id="13" name="TextBox 12"/>
          <p:cNvSpPr txBox="1"/>
          <p:nvPr/>
        </p:nvSpPr>
        <p:spPr>
          <a:xfrm>
            <a:off x="381000" y="3308405"/>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84"/>
          <a:stretch/>
        </p:blipFill>
        <p:spPr bwMode="auto">
          <a:xfrm>
            <a:off x="492451" y="1736165"/>
            <a:ext cx="8499150" cy="2637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3–2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875307"/>
            <a:ext cx="8458199" cy="892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smtClean="0"/>
              <a:t> Mechanical Engineering Design</a:t>
            </a:r>
            <a:endParaRPr lang="en-US" dirty="0"/>
          </a:p>
        </p:txBody>
      </p:sp>
      <p:pic>
        <p:nvPicPr>
          <p:cNvPr id="491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53"/>
          <a:stretch/>
        </p:blipFill>
        <p:spPr bwMode="auto">
          <a:xfrm>
            <a:off x="381001" y="762000"/>
            <a:ext cx="8743044" cy="582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224" y="2007508"/>
            <a:ext cx="4876799" cy="4861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47" y="761999"/>
            <a:ext cx="8781553" cy="1270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3–3</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8" name="TextBox 7"/>
          <p:cNvSpPr txBox="1"/>
          <p:nvPr/>
        </p:nvSpPr>
        <p:spPr>
          <a:xfrm>
            <a:off x="533400" y="2286000"/>
            <a:ext cx="1295400" cy="369332"/>
          </a:xfrm>
          <a:prstGeom prst="rect">
            <a:avLst/>
          </a:prstGeom>
          <a:noFill/>
        </p:spPr>
        <p:txBody>
          <a:bodyPr wrap="square" rtlCol="0">
            <a:spAutoFit/>
          </a:bodyPr>
          <a:lstStyle/>
          <a:p>
            <a:r>
              <a:rPr lang="en-US" dirty="0" smtClean="0"/>
              <a:t>Fig. </a:t>
            </a:r>
            <a:r>
              <a:rPr lang="en-US" dirty="0"/>
              <a:t>3–6</a:t>
            </a:r>
            <a:endParaRPr lang="en-US"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85800"/>
            <a:ext cx="8763000" cy="3681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2336"/>
          <a:stretch/>
        </p:blipFill>
        <p:spPr bwMode="auto">
          <a:xfrm>
            <a:off x="381000" y="4191000"/>
            <a:ext cx="876300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3–3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225" y="2453863"/>
            <a:ext cx="4429001" cy="4414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704851"/>
            <a:ext cx="8762999" cy="1749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3–3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8" name="TextBox 7"/>
          <p:cNvSpPr txBox="1"/>
          <p:nvPr/>
        </p:nvSpPr>
        <p:spPr>
          <a:xfrm>
            <a:off x="457200" y="2819400"/>
            <a:ext cx="1295400" cy="369332"/>
          </a:xfrm>
          <a:prstGeom prst="rect">
            <a:avLst/>
          </a:prstGeom>
          <a:noFill/>
        </p:spPr>
        <p:txBody>
          <a:bodyPr wrap="square" rtlCol="0">
            <a:spAutoFit/>
          </a:bodyPr>
          <a:lstStyle/>
          <a:p>
            <a:r>
              <a:rPr lang="en-US" dirty="0" smtClean="0"/>
              <a:t>Fig. </a:t>
            </a:r>
            <a:r>
              <a:rPr lang="en-US" dirty="0"/>
              <a:t>3–6</a:t>
            </a:r>
            <a:endParaRPr lang="en-US"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a:t>
            </a:r>
            <a:endParaRPr lang="en-US" dirty="0"/>
          </a:p>
        </p:txBody>
      </p:sp>
      <p:sp>
        <p:nvSpPr>
          <p:cNvPr id="3" name="Content Placeholder 2"/>
          <p:cNvSpPr>
            <a:spLocks noGrp="1"/>
          </p:cNvSpPr>
          <p:nvPr>
            <p:ph idx="1"/>
          </p:nvPr>
        </p:nvSpPr>
        <p:spPr>
          <a:xfrm>
            <a:off x="381000" y="838200"/>
            <a:ext cx="8458200" cy="5562600"/>
          </a:xfrm>
        </p:spPr>
        <p:txBody>
          <a:bodyPr/>
          <a:lstStyle/>
          <a:p>
            <a:r>
              <a:rPr lang="en-US" i="1" dirty="0" smtClean="0"/>
              <a:t>Normal stress</a:t>
            </a:r>
            <a:r>
              <a:rPr lang="en-US" dirty="0" smtClean="0"/>
              <a:t> is normal to a surface, designated by </a:t>
            </a:r>
            <a:r>
              <a:rPr lang="en-US" i="1" dirty="0" smtClean="0">
                <a:latin typeface="Symbol" pitchFamily="18" charset="2"/>
              </a:rPr>
              <a:t>s</a:t>
            </a:r>
          </a:p>
          <a:p>
            <a:r>
              <a:rPr lang="en-US" i="1" dirty="0" smtClean="0"/>
              <a:t>Tangential shear stress</a:t>
            </a:r>
            <a:r>
              <a:rPr lang="en-US" dirty="0" smtClean="0"/>
              <a:t> is tangent to a surface, designated by </a:t>
            </a:r>
            <a:r>
              <a:rPr lang="en-US" i="1" dirty="0" smtClean="0">
                <a:latin typeface="Symbol" pitchFamily="18" charset="2"/>
              </a:rPr>
              <a:t>t</a:t>
            </a:r>
          </a:p>
          <a:p>
            <a:r>
              <a:rPr lang="en-US" dirty="0" smtClean="0"/>
              <a:t>Normal stress acting outward on surface is </a:t>
            </a:r>
            <a:r>
              <a:rPr lang="en-US" i="1" dirty="0" smtClean="0"/>
              <a:t>tensile stress</a:t>
            </a:r>
          </a:p>
          <a:p>
            <a:r>
              <a:rPr lang="en-US" dirty="0" smtClean="0"/>
              <a:t>Normal stress acting inward on surface is </a:t>
            </a:r>
            <a:r>
              <a:rPr lang="en-US" i="1" dirty="0" smtClean="0"/>
              <a:t>compressive stress</a:t>
            </a:r>
          </a:p>
          <a:p>
            <a:r>
              <a:rPr lang="en-US" dirty="0" smtClean="0"/>
              <a:t>U.S. Customary units of stress are pounds per square inch (psi)</a:t>
            </a:r>
          </a:p>
          <a:p>
            <a:r>
              <a:rPr lang="en-US" dirty="0" smtClean="0"/>
              <a:t>SI units of stress are </a:t>
            </a:r>
            <a:r>
              <a:rPr lang="en-US" dirty="0" err="1" smtClean="0"/>
              <a:t>newtons</a:t>
            </a:r>
            <a:r>
              <a:rPr lang="en-US" dirty="0" smtClean="0"/>
              <a:t> per square meter (N/m</a:t>
            </a:r>
            <a:r>
              <a:rPr lang="en-US" baseline="30000" dirty="0" smtClean="0"/>
              <a:t>2</a:t>
            </a:r>
            <a:r>
              <a:rPr lang="en-US" dirty="0" smtClean="0"/>
              <a:t>)</a:t>
            </a:r>
          </a:p>
          <a:p>
            <a:r>
              <a:rPr lang="en-US" dirty="0" smtClean="0"/>
              <a:t>1 N/m</a:t>
            </a:r>
            <a:r>
              <a:rPr lang="en-US" baseline="30000" dirty="0" smtClean="0"/>
              <a:t>2</a:t>
            </a:r>
            <a:r>
              <a:rPr lang="en-US" dirty="0" smtClean="0"/>
              <a:t> = 1 </a:t>
            </a:r>
            <a:r>
              <a:rPr lang="en-US" dirty="0" err="1" smtClean="0"/>
              <a:t>pascal</a:t>
            </a:r>
            <a:r>
              <a:rPr lang="en-US" dirty="0" smtClean="0"/>
              <a:t> (Pa)</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element</a:t>
            </a:r>
            <a:endParaRPr lang="en-US" dirty="0"/>
          </a:p>
        </p:txBody>
      </p:sp>
      <p:sp>
        <p:nvSpPr>
          <p:cNvPr id="3" name="Content Placeholder 2"/>
          <p:cNvSpPr>
            <a:spLocks noGrp="1"/>
          </p:cNvSpPr>
          <p:nvPr>
            <p:ph idx="1"/>
          </p:nvPr>
        </p:nvSpPr>
        <p:spPr>
          <a:xfrm>
            <a:off x="457200" y="4191000"/>
            <a:ext cx="8153400" cy="1905000"/>
          </a:xfrm>
        </p:spPr>
        <p:txBody>
          <a:bodyPr>
            <a:normAutofit/>
          </a:bodyPr>
          <a:lstStyle/>
          <a:p>
            <a:r>
              <a:rPr lang="en-US" dirty="0" smtClean="0"/>
              <a:t>Represents stress </a:t>
            </a:r>
            <a:r>
              <a:rPr lang="en-US" i="1" dirty="0" smtClean="0"/>
              <a:t>at a point</a:t>
            </a:r>
          </a:p>
          <a:p>
            <a:r>
              <a:rPr lang="en-US" dirty="0" smtClean="0"/>
              <a:t>Coordinate directions are arbitrary</a:t>
            </a:r>
          </a:p>
          <a:p>
            <a:r>
              <a:rPr lang="en-US" dirty="0" smtClean="0"/>
              <a:t>Choosing coordinates which result in zero shear stress will produce principal stresses</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533400" y="838200"/>
            <a:ext cx="8305800" cy="3347746"/>
          </a:xfrm>
          <a:prstGeom prst="rect">
            <a:avLst/>
          </a:prstGeom>
          <a:noFill/>
          <a:ln w="9525">
            <a:noFill/>
            <a:miter lim="800000"/>
            <a:headEnd/>
            <a:tailEnd/>
          </a:ln>
        </p:spPr>
      </p:pic>
      <p:sp>
        <p:nvSpPr>
          <p:cNvPr id="5" name="Footer Placeholder 3"/>
          <p:cNvSpPr>
            <a:spLocks noGrp="1"/>
          </p:cNvSpPr>
          <p:nvPr>
            <p:ph type="ftr" sz="quarter" idx="11"/>
          </p:nvPr>
        </p:nvSpPr>
        <p:spPr>
          <a:xfrm>
            <a:off x="6629400" y="6553200"/>
            <a:ext cx="2514600" cy="304800"/>
          </a:xfrm>
        </p:spPr>
        <p:txBody>
          <a:bodyPr/>
          <a:lstStyle/>
          <a:p>
            <a:r>
              <a:rPr lang="en-US" dirty="0" err="1" smtClean="0"/>
              <a:t>Shigley’s</a:t>
            </a:r>
            <a:r>
              <a:rPr lang="en-US" dirty="0" smtClean="0"/>
              <a:t> Mechanical Engineering Design</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Stress Components</a:t>
            </a:r>
            <a:endParaRPr lang="en-US" dirty="0"/>
          </a:p>
        </p:txBody>
      </p:sp>
      <p:sp>
        <p:nvSpPr>
          <p:cNvPr id="3" name="Content Placeholder 2"/>
          <p:cNvSpPr>
            <a:spLocks noGrp="1"/>
          </p:cNvSpPr>
          <p:nvPr>
            <p:ph idx="1"/>
          </p:nvPr>
        </p:nvSpPr>
        <p:spPr>
          <a:xfrm>
            <a:off x="381000" y="838200"/>
            <a:ext cx="8458200" cy="2667000"/>
          </a:xfrm>
        </p:spPr>
        <p:txBody>
          <a:bodyPr/>
          <a:lstStyle/>
          <a:p>
            <a:r>
              <a:rPr lang="en-US" dirty="0" smtClean="0"/>
              <a:t>Defined by three mutually orthogonal surfaces at a point within a body</a:t>
            </a:r>
          </a:p>
          <a:p>
            <a:r>
              <a:rPr lang="en-US" dirty="0" smtClean="0"/>
              <a:t>Each surface can have normal and shear stress</a:t>
            </a:r>
          </a:p>
          <a:p>
            <a:r>
              <a:rPr lang="en-US" dirty="0" smtClean="0"/>
              <a:t>Shear stress is often resolved into perpendicular components</a:t>
            </a:r>
          </a:p>
          <a:p>
            <a:r>
              <a:rPr lang="en-US" dirty="0" smtClean="0"/>
              <a:t>First subscript indicates direction of surface normal</a:t>
            </a:r>
          </a:p>
          <a:p>
            <a:r>
              <a:rPr lang="en-US" dirty="0" smtClean="0"/>
              <a:t>Second subscript indicates direction of shear stress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descr="bud29281_0307"/>
          <p:cNvPicPr>
            <a:picLocks noChangeAspect="1" noChangeArrowheads="1"/>
          </p:cNvPicPr>
          <p:nvPr/>
        </p:nvPicPr>
        <p:blipFill>
          <a:blip r:embed="rId2" cstate="print"/>
          <a:srcRect l="20204" t="6704" r="21311"/>
          <a:stretch>
            <a:fillRect/>
          </a:stretch>
        </p:blipFill>
        <p:spPr bwMode="auto">
          <a:xfrm>
            <a:off x="5105400" y="3352800"/>
            <a:ext cx="3048000" cy="3084946"/>
          </a:xfrm>
          <a:prstGeom prst="rect">
            <a:avLst/>
          </a:prstGeom>
          <a:noFill/>
        </p:spPr>
      </p:pic>
      <p:pic>
        <p:nvPicPr>
          <p:cNvPr id="7" name="Picture 6" descr="bud29281_0308"/>
          <p:cNvPicPr>
            <a:picLocks noChangeAspect="1" noChangeArrowheads="1"/>
          </p:cNvPicPr>
          <p:nvPr/>
        </p:nvPicPr>
        <p:blipFill>
          <a:blip r:embed="rId3" cstate="print"/>
          <a:srcRect t="6627" r="54900" b="8572"/>
          <a:stretch>
            <a:fillRect/>
          </a:stretch>
        </p:blipFill>
        <p:spPr bwMode="auto">
          <a:xfrm>
            <a:off x="1143000" y="3352800"/>
            <a:ext cx="2590800" cy="2971800"/>
          </a:xfrm>
          <a:prstGeom prst="rect">
            <a:avLst/>
          </a:prstGeom>
          <a:noFill/>
        </p:spPr>
      </p:pic>
      <p:sp>
        <p:nvSpPr>
          <p:cNvPr id="8" name="TextBox 7"/>
          <p:cNvSpPr txBox="1"/>
          <p:nvPr/>
        </p:nvSpPr>
        <p:spPr>
          <a:xfrm>
            <a:off x="6248400" y="6172200"/>
            <a:ext cx="1295400" cy="457200"/>
          </a:xfrm>
          <a:prstGeom prst="rect">
            <a:avLst/>
          </a:prstGeom>
          <a:noFill/>
        </p:spPr>
        <p:txBody>
          <a:bodyPr wrap="square" rtlCol="0">
            <a:spAutoFit/>
          </a:bodyPr>
          <a:lstStyle/>
          <a:p>
            <a:r>
              <a:rPr lang="en-US" sz="2400" dirty="0" smtClean="0"/>
              <a:t>Fig. 3−7</a:t>
            </a:r>
          </a:p>
        </p:txBody>
      </p:sp>
      <p:sp>
        <p:nvSpPr>
          <p:cNvPr id="9" name="TextBox 8"/>
          <p:cNvSpPr txBox="1"/>
          <p:nvPr/>
        </p:nvSpPr>
        <p:spPr>
          <a:xfrm>
            <a:off x="1447800" y="6248400"/>
            <a:ext cx="1676400" cy="461665"/>
          </a:xfrm>
          <a:prstGeom prst="rect">
            <a:avLst/>
          </a:prstGeom>
          <a:noFill/>
        </p:spPr>
        <p:txBody>
          <a:bodyPr wrap="square" rtlCol="0">
            <a:spAutoFit/>
          </a:bodyPr>
          <a:lstStyle/>
          <a:p>
            <a:r>
              <a:rPr lang="en-US" sz="2400" dirty="0" smtClean="0"/>
              <a:t>Fig. 3−8 (a)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Stress Components</a:t>
            </a:r>
            <a:endParaRPr lang="en-US" dirty="0"/>
          </a:p>
        </p:txBody>
      </p:sp>
      <p:sp>
        <p:nvSpPr>
          <p:cNvPr id="3" name="Content Placeholder 2"/>
          <p:cNvSpPr>
            <a:spLocks noGrp="1"/>
          </p:cNvSpPr>
          <p:nvPr>
            <p:ph idx="1"/>
          </p:nvPr>
        </p:nvSpPr>
        <p:spPr>
          <a:xfrm>
            <a:off x="381000" y="838200"/>
            <a:ext cx="8458200" cy="2667000"/>
          </a:xfrm>
        </p:spPr>
        <p:txBody>
          <a:bodyPr/>
          <a:lstStyle/>
          <a:p>
            <a:r>
              <a:rPr lang="en-US" dirty="0" smtClean="0"/>
              <a:t>Defined by three mutually orthogonal surfaces at a point within a body</a:t>
            </a:r>
          </a:p>
          <a:p>
            <a:r>
              <a:rPr lang="en-US" dirty="0" smtClean="0"/>
              <a:t>Each surface can </a:t>
            </a:r>
            <a:r>
              <a:rPr lang="en-US" smtClean="0"/>
              <a:t>have normal and shear </a:t>
            </a:r>
            <a:r>
              <a:rPr lang="en-US" dirty="0" smtClean="0"/>
              <a:t>stress</a:t>
            </a:r>
          </a:p>
          <a:p>
            <a:r>
              <a:rPr lang="en-US" dirty="0" smtClean="0"/>
              <a:t>Shear stress is often resolved into perpendicular components</a:t>
            </a:r>
          </a:p>
          <a:p>
            <a:r>
              <a:rPr lang="en-US" dirty="0" smtClean="0"/>
              <a:t>First subscript indicates direction of surface normal</a:t>
            </a:r>
          </a:p>
          <a:p>
            <a:r>
              <a:rPr lang="en-US" dirty="0" smtClean="0"/>
              <a:t>Second subscript indicates direction of shear stress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descr="bud29281_0307"/>
          <p:cNvPicPr>
            <a:picLocks noChangeAspect="1" noChangeArrowheads="1"/>
          </p:cNvPicPr>
          <p:nvPr/>
        </p:nvPicPr>
        <p:blipFill>
          <a:blip r:embed="rId2" cstate="print"/>
          <a:srcRect l="20204" t="6704" r="21311"/>
          <a:stretch>
            <a:fillRect/>
          </a:stretch>
        </p:blipFill>
        <p:spPr bwMode="auto">
          <a:xfrm>
            <a:off x="5105400" y="3352800"/>
            <a:ext cx="3048000" cy="3084946"/>
          </a:xfrm>
          <a:prstGeom prst="rect">
            <a:avLst/>
          </a:prstGeom>
          <a:noFill/>
        </p:spPr>
      </p:pic>
      <p:pic>
        <p:nvPicPr>
          <p:cNvPr id="7" name="Picture 6" descr="bud29281_0308"/>
          <p:cNvPicPr>
            <a:picLocks noChangeAspect="1" noChangeArrowheads="1"/>
          </p:cNvPicPr>
          <p:nvPr/>
        </p:nvPicPr>
        <p:blipFill>
          <a:blip r:embed="rId3" cstate="print"/>
          <a:srcRect t="6627" r="54900" b="6398"/>
          <a:stretch>
            <a:fillRect/>
          </a:stretch>
        </p:blipFill>
        <p:spPr bwMode="auto">
          <a:xfrm>
            <a:off x="1143000" y="3352800"/>
            <a:ext cx="2895600" cy="3406588"/>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Cartesian Stress Components</a:t>
            </a:r>
            <a:endParaRPr lang="en-US" dirty="0"/>
          </a:p>
        </p:txBody>
      </p:sp>
      <p:sp>
        <p:nvSpPr>
          <p:cNvPr id="3" name="Content Placeholder 2"/>
          <p:cNvSpPr>
            <a:spLocks noGrp="1"/>
          </p:cNvSpPr>
          <p:nvPr>
            <p:ph idx="1"/>
          </p:nvPr>
        </p:nvSpPr>
        <p:spPr>
          <a:xfrm>
            <a:off x="381000" y="838200"/>
            <a:ext cx="8458200" cy="1524000"/>
          </a:xfrm>
        </p:spPr>
        <p:txBody>
          <a:bodyPr/>
          <a:lstStyle/>
          <a:p>
            <a:r>
              <a:rPr lang="en-US" dirty="0" smtClean="0"/>
              <a:t>In most cases, “cross shears” are equal</a:t>
            </a:r>
          </a:p>
          <a:p>
            <a:endParaRPr lang="en-US" dirty="0" smtClean="0"/>
          </a:p>
          <a:p>
            <a:r>
              <a:rPr lang="en-US" i="1" dirty="0" smtClean="0"/>
              <a:t>Plane stress</a:t>
            </a:r>
            <a:r>
              <a:rPr lang="en-US" dirty="0" smtClean="0"/>
              <a:t> occurs when stresses on one surface are zero</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6" descr="bud29281_0308"/>
          <p:cNvPicPr>
            <a:picLocks noChangeAspect="1" noChangeArrowheads="1"/>
          </p:cNvPicPr>
          <p:nvPr/>
        </p:nvPicPr>
        <p:blipFill>
          <a:blip r:embed="rId2" cstate="print"/>
          <a:srcRect t="6627" r="-4442" b="6398"/>
          <a:stretch>
            <a:fillRect/>
          </a:stretch>
        </p:blipFill>
        <p:spPr bwMode="auto">
          <a:xfrm>
            <a:off x="1066800" y="2286000"/>
            <a:ext cx="7605562" cy="3863788"/>
          </a:xfrm>
          <a:prstGeom prst="rect">
            <a:avLst/>
          </a:prstGeom>
          <a:noFill/>
        </p:spPr>
      </p:pic>
      <p:pic>
        <p:nvPicPr>
          <p:cNvPr id="8" name="Picture 4"/>
          <p:cNvPicPr>
            <a:picLocks noChangeAspect="1" noChangeArrowheads="1"/>
          </p:cNvPicPr>
          <p:nvPr/>
        </p:nvPicPr>
        <p:blipFill>
          <a:blip r:embed="rId3" cstate="print"/>
          <a:srcRect/>
          <a:stretch>
            <a:fillRect/>
          </a:stretch>
        </p:blipFill>
        <p:spPr>
          <a:xfrm>
            <a:off x="1524000" y="1371600"/>
            <a:ext cx="7313612" cy="403225"/>
          </a:xfrm>
          <a:prstGeom prst="rect">
            <a:avLst/>
          </a:prstGeom>
          <a:noFill/>
          <a:ln/>
        </p:spPr>
      </p:pic>
      <p:sp>
        <p:nvSpPr>
          <p:cNvPr id="9" name="TextBox 8"/>
          <p:cNvSpPr txBox="1"/>
          <p:nvPr/>
        </p:nvSpPr>
        <p:spPr>
          <a:xfrm>
            <a:off x="3962400" y="5715000"/>
            <a:ext cx="1295400" cy="457200"/>
          </a:xfrm>
          <a:prstGeom prst="rect">
            <a:avLst/>
          </a:prstGeom>
          <a:noFill/>
        </p:spPr>
        <p:txBody>
          <a:bodyPr wrap="square" rtlCol="0">
            <a:spAutoFit/>
          </a:bodyPr>
          <a:lstStyle/>
          <a:p>
            <a:r>
              <a:rPr lang="en-US" sz="2400" dirty="0" smtClean="0"/>
              <a:t>Fig. 3−8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Plane-Stress Transformation Equations</a:t>
            </a:r>
            <a:endParaRPr lang="en-US" dirty="0"/>
          </a:p>
        </p:txBody>
      </p:sp>
      <p:sp>
        <p:nvSpPr>
          <p:cNvPr id="3" name="Content Placeholder 2"/>
          <p:cNvSpPr>
            <a:spLocks noGrp="1"/>
          </p:cNvSpPr>
          <p:nvPr>
            <p:ph idx="1"/>
          </p:nvPr>
        </p:nvSpPr>
        <p:spPr>
          <a:xfrm>
            <a:off x="381000" y="838200"/>
            <a:ext cx="8458200" cy="2133600"/>
          </a:xfrm>
        </p:spPr>
        <p:txBody>
          <a:bodyPr/>
          <a:lstStyle/>
          <a:p>
            <a:r>
              <a:rPr lang="en-US" dirty="0" smtClean="0"/>
              <a:t>Cutting plane stress element at an arbitrary angle and balancing stresses gives </a:t>
            </a:r>
            <a:r>
              <a:rPr lang="en-US" i="1" dirty="0" smtClean="0"/>
              <a:t>plane-stress transformation equations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308"/>
          <p:cNvPicPr>
            <a:picLocks noChangeAspect="1" noChangeArrowheads="1"/>
          </p:cNvPicPr>
          <p:nvPr/>
        </p:nvPicPr>
        <p:blipFill>
          <a:blip r:embed="rId2" cstate="print"/>
          <a:srcRect l="47088" t="6627" r="-4442" b="6398"/>
          <a:stretch>
            <a:fillRect/>
          </a:stretch>
        </p:blipFill>
        <p:spPr bwMode="auto">
          <a:xfrm>
            <a:off x="533400" y="3093724"/>
            <a:ext cx="3962400" cy="3665664"/>
          </a:xfrm>
          <a:prstGeom prst="rect">
            <a:avLst/>
          </a:prstGeom>
          <a:noFill/>
        </p:spPr>
      </p:pic>
      <p:pic>
        <p:nvPicPr>
          <p:cNvPr id="6" name="Picture 7" descr="bud29281_0309"/>
          <p:cNvPicPr>
            <a:picLocks noChangeAspect="1" noChangeArrowheads="1"/>
          </p:cNvPicPr>
          <p:nvPr/>
        </p:nvPicPr>
        <p:blipFill>
          <a:blip r:embed="rId3" cstate="print"/>
          <a:srcRect l="10577" t="5832" r="9615"/>
          <a:stretch>
            <a:fillRect/>
          </a:stretch>
        </p:blipFill>
        <p:spPr bwMode="auto">
          <a:xfrm>
            <a:off x="4648200" y="3276600"/>
            <a:ext cx="4191000" cy="2904456"/>
          </a:xfrm>
          <a:prstGeom prst="rect">
            <a:avLst/>
          </a:prstGeom>
          <a:noFill/>
        </p:spPr>
      </p:pic>
      <p:pic>
        <p:nvPicPr>
          <p:cNvPr id="7" name="Picture 5"/>
          <p:cNvPicPr>
            <a:picLocks noChangeAspect="1" noChangeArrowheads="1"/>
          </p:cNvPicPr>
          <p:nvPr/>
        </p:nvPicPr>
        <p:blipFill>
          <a:blip r:embed="rId4" cstate="print"/>
          <a:srcRect/>
          <a:stretch>
            <a:fillRect/>
          </a:stretch>
        </p:blipFill>
        <p:spPr bwMode="auto">
          <a:xfrm>
            <a:off x="990600" y="1676400"/>
            <a:ext cx="7313612" cy="647700"/>
          </a:xfrm>
          <a:prstGeom prst="rect">
            <a:avLst/>
          </a:prstGeom>
          <a:noFill/>
          <a:ln w="9525">
            <a:noFill/>
            <a:miter lim="800000"/>
            <a:headEnd/>
            <a:tailEnd/>
          </a:ln>
          <a:effectLst/>
        </p:spPr>
      </p:pic>
      <p:pic>
        <p:nvPicPr>
          <p:cNvPr id="8" name="Picture 6"/>
          <p:cNvPicPr>
            <a:picLocks noChangeAspect="1" noChangeArrowheads="1"/>
          </p:cNvPicPr>
          <p:nvPr/>
        </p:nvPicPr>
        <p:blipFill>
          <a:blip r:embed="rId5" cstate="print"/>
          <a:srcRect/>
          <a:stretch>
            <a:fillRect/>
          </a:stretch>
        </p:blipFill>
        <p:spPr bwMode="auto">
          <a:xfrm>
            <a:off x="1066800" y="2514600"/>
            <a:ext cx="7313612" cy="555625"/>
          </a:xfrm>
          <a:prstGeom prst="rect">
            <a:avLst/>
          </a:prstGeom>
          <a:noFill/>
          <a:ln w="9525">
            <a:noFill/>
            <a:miter lim="800000"/>
            <a:headEnd/>
            <a:tailEnd/>
          </a:ln>
          <a:effectLst/>
        </p:spPr>
      </p:pic>
      <p:sp>
        <p:nvSpPr>
          <p:cNvPr id="9" name="TextBox 8"/>
          <p:cNvSpPr txBox="1"/>
          <p:nvPr/>
        </p:nvSpPr>
        <p:spPr>
          <a:xfrm>
            <a:off x="6096000" y="6172200"/>
            <a:ext cx="1295400" cy="457200"/>
          </a:xfrm>
          <a:prstGeom prst="rect">
            <a:avLst/>
          </a:prstGeom>
          <a:noFill/>
        </p:spPr>
        <p:txBody>
          <a:bodyPr wrap="square" rtlCol="0">
            <a:spAutoFit/>
          </a:bodyPr>
          <a:lstStyle/>
          <a:p>
            <a:r>
              <a:rPr lang="en-US" sz="2400" dirty="0" smtClean="0"/>
              <a:t>Fig. 3−9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Principal Stresses for Plane Stress</a:t>
            </a:r>
            <a:endParaRPr lang="en-US" dirty="0"/>
          </a:p>
        </p:txBody>
      </p:sp>
      <p:sp>
        <p:nvSpPr>
          <p:cNvPr id="3" name="Content Placeholder 2"/>
          <p:cNvSpPr>
            <a:spLocks noGrp="1"/>
          </p:cNvSpPr>
          <p:nvPr>
            <p:ph idx="1"/>
          </p:nvPr>
        </p:nvSpPr>
        <p:spPr>
          <a:xfrm>
            <a:off x="381000" y="762000"/>
            <a:ext cx="8534400" cy="5791200"/>
          </a:xfrm>
        </p:spPr>
        <p:txBody>
          <a:bodyPr>
            <a:normAutofit lnSpcReduction="10000"/>
          </a:bodyPr>
          <a:lstStyle/>
          <a:p>
            <a:r>
              <a:rPr lang="en-US" dirty="0" smtClean="0"/>
              <a:t>Differentiating Eq. (</a:t>
            </a:r>
            <a:r>
              <a:rPr lang="en-US" dirty="0"/>
              <a:t>3–8</a:t>
            </a:r>
            <a:r>
              <a:rPr lang="en-US" dirty="0" smtClean="0"/>
              <a:t>) with respect to </a:t>
            </a:r>
            <a:r>
              <a:rPr lang="en-US" i="1" dirty="0" smtClean="0">
                <a:latin typeface="Symbol" pitchFamily="18" charset="2"/>
              </a:rPr>
              <a:t>f</a:t>
            </a:r>
            <a:r>
              <a:rPr lang="en-US" dirty="0" smtClean="0"/>
              <a:t> and setting equal to zero maximizes </a:t>
            </a:r>
            <a:r>
              <a:rPr lang="en-US" i="1" dirty="0" smtClean="0">
                <a:latin typeface="Symbol" pitchFamily="18" charset="2"/>
              </a:rPr>
              <a:t>s</a:t>
            </a:r>
            <a:r>
              <a:rPr lang="en-US" dirty="0" smtClean="0"/>
              <a:t> and gives</a:t>
            </a:r>
          </a:p>
          <a:p>
            <a:endParaRPr lang="en-US" dirty="0" smtClean="0"/>
          </a:p>
          <a:p>
            <a:endParaRPr lang="en-US" dirty="0" smtClean="0"/>
          </a:p>
          <a:p>
            <a:r>
              <a:rPr lang="en-US" dirty="0" smtClean="0"/>
              <a:t>The two values of 2</a:t>
            </a:r>
            <a:r>
              <a:rPr lang="en-US" i="1" dirty="0" smtClean="0">
                <a:latin typeface="Symbol" pitchFamily="18" charset="2"/>
              </a:rPr>
              <a:t>f</a:t>
            </a:r>
            <a:r>
              <a:rPr lang="en-US" i="1" baseline="-25000" dirty="0" smtClean="0"/>
              <a:t>p</a:t>
            </a:r>
            <a:r>
              <a:rPr lang="en-US" i="1" baseline="-25000" dirty="0" smtClean="0">
                <a:latin typeface="Symbol" pitchFamily="18" charset="2"/>
              </a:rPr>
              <a:t> </a:t>
            </a:r>
            <a:r>
              <a:rPr lang="en-US" dirty="0" smtClean="0"/>
              <a:t>are the </a:t>
            </a:r>
            <a:r>
              <a:rPr lang="en-US" i="1" dirty="0" smtClean="0"/>
              <a:t>principal directions.</a:t>
            </a:r>
          </a:p>
          <a:p>
            <a:r>
              <a:rPr lang="en-US" dirty="0" smtClean="0"/>
              <a:t>The stresses in the principal directions are the </a:t>
            </a:r>
            <a:r>
              <a:rPr lang="en-US" i="1" dirty="0" smtClean="0"/>
              <a:t>principal stresses.</a:t>
            </a:r>
          </a:p>
          <a:p>
            <a:r>
              <a:rPr lang="en-US" dirty="0" smtClean="0"/>
              <a:t>The principal direction surfaces have zero shear stresses.</a:t>
            </a:r>
          </a:p>
          <a:p>
            <a:r>
              <a:rPr lang="en-US" dirty="0" smtClean="0"/>
              <a:t>Substituting Eq. (</a:t>
            </a:r>
            <a:r>
              <a:rPr lang="en-US" dirty="0"/>
              <a:t>3–10</a:t>
            </a:r>
            <a:r>
              <a:rPr lang="en-US" dirty="0" smtClean="0"/>
              <a:t>) into Eq. (</a:t>
            </a:r>
            <a:r>
              <a:rPr lang="en-US" dirty="0"/>
              <a:t>3–8</a:t>
            </a:r>
            <a:r>
              <a:rPr lang="en-US" dirty="0" smtClean="0"/>
              <a:t>) gives expression for the non-zero principal stresses.</a:t>
            </a:r>
          </a:p>
          <a:p>
            <a:endParaRPr lang="en-US" dirty="0" smtClean="0"/>
          </a:p>
          <a:p>
            <a:endParaRPr lang="en-US" dirty="0" smtClean="0"/>
          </a:p>
          <a:p>
            <a:endParaRPr lang="en-US" dirty="0" smtClean="0"/>
          </a:p>
          <a:p>
            <a:r>
              <a:rPr lang="en-US" dirty="0" smtClean="0"/>
              <a:t>Note that there is a third principal stress, equal to zero for plane stress.</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p:cNvPicPr>
            <a:picLocks noChangeAspect="1" noChangeArrowheads="1"/>
          </p:cNvPicPr>
          <p:nvPr/>
        </p:nvPicPr>
        <p:blipFill>
          <a:blip r:embed="rId2" cstate="print"/>
          <a:srcRect/>
          <a:stretch>
            <a:fillRect/>
          </a:stretch>
        </p:blipFill>
        <p:spPr bwMode="auto">
          <a:xfrm>
            <a:off x="2743200" y="1600200"/>
            <a:ext cx="5694362" cy="639763"/>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print"/>
          <a:srcRect/>
          <a:stretch>
            <a:fillRect/>
          </a:stretch>
        </p:blipFill>
        <p:spPr bwMode="auto">
          <a:xfrm>
            <a:off x="1219200" y="4267200"/>
            <a:ext cx="7313612" cy="1049337"/>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714375"/>
            <a:ext cx="8401050" cy="5940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Free-Body Diagram Example 3</a:t>
            </a:r>
            <a:r>
              <a:rPr lang="en-US" dirty="0"/>
              <a:t>–</a:t>
            </a:r>
            <a:r>
              <a:rPr lang="en-US" dirty="0" smtClean="0"/>
              <a:t>1</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Extreme-value Shear Stresses for Plane Stress</a:t>
            </a:r>
            <a:endParaRPr lang="en-US" dirty="0"/>
          </a:p>
        </p:txBody>
      </p:sp>
      <p:sp>
        <p:nvSpPr>
          <p:cNvPr id="3" name="Content Placeholder 2"/>
          <p:cNvSpPr>
            <a:spLocks noGrp="1"/>
          </p:cNvSpPr>
          <p:nvPr>
            <p:ph idx="1"/>
          </p:nvPr>
        </p:nvSpPr>
        <p:spPr>
          <a:xfrm>
            <a:off x="381000" y="838200"/>
            <a:ext cx="8458200" cy="4648200"/>
          </a:xfrm>
        </p:spPr>
        <p:txBody>
          <a:bodyPr/>
          <a:lstStyle/>
          <a:p>
            <a:r>
              <a:rPr lang="en-US" dirty="0" smtClean="0"/>
              <a:t>Performing similar procedure with shear stress in Eq. (</a:t>
            </a:r>
            <a:r>
              <a:rPr lang="en-US" dirty="0"/>
              <a:t>3–9</a:t>
            </a:r>
            <a:r>
              <a:rPr lang="en-US" dirty="0" smtClean="0"/>
              <a:t>), the maximum shear stresses are found to be on surfaces that are ±45º from the principal directions.</a:t>
            </a:r>
          </a:p>
          <a:p>
            <a:r>
              <a:rPr lang="en-US" dirty="0" smtClean="0"/>
              <a:t>The two extreme-value shear stresses are </a:t>
            </a:r>
          </a:p>
          <a:p>
            <a:endParaRPr lang="en-US" dirty="0" smtClean="0"/>
          </a:p>
          <a:p>
            <a:endParaRPr lang="en-US" dirty="0" smtClean="0"/>
          </a:p>
          <a:p>
            <a:endParaRPr lang="en-US" dirty="0" smtClean="0"/>
          </a:p>
          <a:p>
            <a:pPr>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5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8" y="3000375"/>
            <a:ext cx="71723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Shear Stress</a:t>
            </a:r>
            <a:endParaRPr lang="en-US" dirty="0"/>
          </a:p>
        </p:txBody>
      </p:sp>
      <p:sp>
        <p:nvSpPr>
          <p:cNvPr id="3" name="Content Placeholder 2"/>
          <p:cNvSpPr>
            <a:spLocks noGrp="1"/>
          </p:cNvSpPr>
          <p:nvPr>
            <p:ph idx="1"/>
          </p:nvPr>
        </p:nvSpPr>
        <p:spPr>
          <a:xfrm>
            <a:off x="381000" y="838200"/>
            <a:ext cx="8458200" cy="4724400"/>
          </a:xfrm>
        </p:spPr>
        <p:txBody>
          <a:bodyPr>
            <a:normAutofit/>
          </a:bodyPr>
          <a:lstStyle/>
          <a:p>
            <a:r>
              <a:rPr lang="en-US" dirty="0" smtClean="0"/>
              <a:t>There are always three principal stresses.  One is zero for plane stress.</a:t>
            </a:r>
          </a:p>
          <a:p>
            <a:r>
              <a:rPr lang="en-US" dirty="0" smtClean="0"/>
              <a:t>There are always three extreme-value shear stresses.</a:t>
            </a:r>
          </a:p>
          <a:p>
            <a:endParaRPr lang="en-US" dirty="0" smtClean="0"/>
          </a:p>
          <a:p>
            <a:endParaRPr lang="en-US" dirty="0" smtClean="0"/>
          </a:p>
          <a:p>
            <a:r>
              <a:rPr lang="en-US" dirty="0" smtClean="0"/>
              <a:t>The </a:t>
            </a:r>
            <a:r>
              <a:rPr lang="en-US" i="1" dirty="0" smtClean="0"/>
              <a:t>maximum shear stress</a:t>
            </a:r>
            <a:r>
              <a:rPr lang="en-US" dirty="0" smtClean="0"/>
              <a:t> is always the greatest of these three.</a:t>
            </a:r>
          </a:p>
          <a:p>
            <a:r>
              <a:rPr lang="en-US" dirty="0" smtClean="0"/>
              <a:t>Eq. (</a:t>
            </a:r>
            <a:r>
              <a:rPr lang="en-US" dirty="0"/>
              <a:t>3–14</a:t>
            </a:r>
            <a:r>
              <a:rPr lang="en-US" dirty="0" smtClean="0"/>
              <a:t>) will not give the </a:t>
            </a:r>
            <a:r>
              <a:rPr lang="en-US" i="1" dirty="0" smtClean="0"/>
              <a:t>maximum</a:t>
            </a:r>
            <a:r>
              <a:rPr lang="en-US" dirty="0" smtClean="0"/>
              <a:t> shear stress in cases where there are two non-zero principal stresses that are both positive or both negative. </a:t>
            </a:r>
          </a:p>
          <a:p>
            <a:r>
              <a:rPr lang="en-US" dirty="0" smtClean="0"/>
              <a:t>If principal stresses are ordered so that </a:t>
            </a:r>
            <a:r>
              <a:rPr lang="en-US" i="1" dirty="0" smtClean="0">
                <a:latin typeface="Symbol" pitchFamily="18" charset="2"/>
              </a:rPr>
              <a:t>s</a:t>
            </a:r>
            <a:r>
              <a:rPr lang="en-US" baseline="-25000" dirty="0" smtClean="0"/>
              <a:t>1</a:t>
            </a:r>
            <a:r>
              <a:rPr lang="en-US" dirty="0" smtClean="0"/>
              <a:t> &gt; </a:t>
            </a:r>
            <a:r>
              <a:rPr lang="en-US" i="1" dirty="0" smtClean="0">
                <a:latin typeface="Symbol" pitchFamily="18" charset="2"/>
              </a:rPr>
              <a:t>s</a:t>
            </a:r>
            <a:r>
              <a:rPr lang="en-US" baseline="-25000" dirty="0" smtClean="0"/>
              <a:t>2</a:t>
            </a:r>
            <a:r>
              <a:rPr lang="en-US" dirty="0" smtClean="0"/>
              <a:t> &gt; </a:t>
            </a:r>
            <a:r>
              <a:rPr lang="en-US" i="1" dirty="0" smtClean="0">
                <a:latin typeface="Symbol" pitchFamily="18" charset="2"/>
              </a:rPr>
              <a:t>s</a:t>
            </a:r>
            <a:r>
              <a:rPr lang="en-US" baseline="-25000" dirty="0" smtClean="0"/>
              <a:t>3</a:t>
            </a:r>
            <a:r>
              <a:rPr lang="en-US" dirty="0" smtClean="0"/>
              <a:t>, </a:t>
            </a:r>
            <a:br>
              <a:rPr lang="en-US" dirty="0" smtClean="0"/>
            </a:br>
            <a:r>
              <a:rPr lang="en-US" dirty="0" smtClean="0"/>
              <a:t>then </a:t>
            </a:r>
            <a:r>
              <a:rPr lang="en-US" i="1" dirty="0" err="1" smtClean="0">
                <a:latin typeface="Symbol" pitchFamily="18" charset="2"/>
              </a:rPr>
              <a:t>t</a:t>
            </a:r>
            <a:r>
              <a:rPr lang="en-US" baseline="-25000" dirty="0" err="1" smtClean="0"/>
              <a:t>max</a:t>
            </a:r>
            <a:r>
              <a:rPr lang="en-US" dirty="0" smtClean="0"/>
              <a:t> = </a:t>
            </a:r>
            <a:r>
              <a:rPr lang="en-US" i="1" dirty="0" smtClean="0">
                <a:latin typeface="Symbol" pitchFamily="18" charset="2"/>
              </a:rPr>
              <a:t>t</a:t>
            </a:r>
            <a:r>
              <a:rPr lang="en-US" baseline="-25000" dirty="0" smtClean="0"/>
              <a:t>1/3</a:t>
            </a:r>
            <a:endParaRPr lang="en-US" baseline="-25000"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2209800"/>
            <a:ext cx="8153401" cy="67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Mohr’s Circle Diagram</a:t>
            </a:r>
            <a:endParaRPr lang="en-US" dirty="0"/>
          </a:p>
        </p:txBody>
      </p:sp>
      <p:sp>
        <p:nvSpPr>
          <p:cNvPr id="3" name="Content Placeholder 2"/>
          <p:cNvSpPr>
            <a:spLocks noGrp="1"/>
          </p:cNvSpPr>
          <p:nvPr>
            <p:ph idx="1"/>
          </p:nvPr>
        </p:nvSpPr>
        <p:spPr>
          <a:xfrm>
            <a:off x="381000" y="838200"/>
            <a:ext cx="8458200" cy="4495800"/>
          </a:xfrm>
        </p:spPr>
        <p:txBody>
          <a:bodyPr/>
          <a:lstStyle/>
          <a:p>
            <a:r>
              <a:rPr lang="en-US" dirty="0" smtClean="0"/>
              <a:t>A graphical method for visualizing the stress state at a point</a:t>
            </a:r>
          </a:p>
          <a:p>
            <a:r>
              <a:rPr lang="en-US" dirty="0" smtClean="0"/>
              <a:t>Represents relation between </a:t>
            </a:r>
            <a:r>
              <a:rPr lang="en-US" i="1" dirty="0" smtClean="0"/>
              <a:t>x</a:t>
            </a:r>
            <a:r>
              <a:rPr lang="en-US" dirty="0" smtClean="0"/>
              <a:t>-</a:t>
            </a:r>
            <a:r>
              <a:rPr lang="en-US" i="1" dirty="0" smtClean="0"/>
              <a:t>y</a:t>
            </a:r>
            <a:r>
              <a:rPr lang="en-US" dirty="0" smtClean="0"/>
              <a:t> stresses and principal stresses</a:t>
            </a:r>
          </a:p>
          <a:p>
            <a:r>
              <a:rPr lang="en-US" dirty="0" smtClean="0"/>
              <a:t>Parametric relationship between </a:t>
            </a:r>
            <a:r>
              <a:rPr lang="en-US" i="1" dirty="0" smtClean="0">
                <a:latin typeface="Symbol" pitchFamily="18" charset="2"/>
              </a:rPr>
              <a:t>s</a:t>
            </a:r>
            <a:r>
              <a:rPr lang="en-US" dirty="0" smtClean="0"/>
              <a:t> and </a:t>
            </a:r>
            <a:r>
              <a:rPr lang="en-US" i="1" dirty="0" smtClean="0">
                <a:latin typeface="Symbol" pitchFamily="18" charset="2"/>
              </a:rPr>
              <a:t>t</a:t>
            </a:r>
            <a:r>
              <a:rPr lang="en-US" dirty="0" smtClean="0"/>
              <a:t> (with 2</a:t>
            </a:r>
            <a:r>
              <a:rPr lang="en-US" i="1" dirty="0" smtClean="0">
                <a:latin typeface="Symbol" pitchFamily="18" charset="2"/>
              </a:rPr>
              <a:t>f</a:t>
            </a:r>
            <a:r>
              <a:rPr lang="en-US" dirty="0" smtClean="0"/>
              <a:t> as parameter)</a:t>
            </a:r>
          </a:p>
          <a:p>
            <a:r>
              <a:rPr lang="en-US" dirty="0" smtClean="0"/>
              <a:t>Relationship is a circle with center at </a:t>
            </a:r>
            <a:br>
              <a:rPr lang="en-US" dirty="0" smtClean="0"/>
            </a:br>
            <a:r>
              <a:rPr lang="en-US" dirty="0" smtClean="0"/>
              <a:t>		</a:t>
            </a:r>
            <a:br>
              <a:rPr lang="en-US" dirty="0" smtClean="0"/>
            </a:br>
            <a:r>
              <a:rPr lang="en-US" dirty="0" smtClean="0"/>
              <a:t>		</a:t>
            </a:r>
            <a:r>
              <a:rPr lang="en-US" i="1" dirty="0" smtClean="0"/>
              <a:t>C</a:t>
            </a:r>
            <a:r>
              <a:rPr lang="en-US" dirty="0" smtClean="0"/>
              <a:t> = (</a:t>
            </a:r>
            <a:r>
              <a:rPr lang="en-US" i="1" dirty="0" smtClean="0">
                <a:latin typeface="Symbol" pitchFamily="18" charset="2"/>
              </a:rPr>
              <a:t>s</a:t>
            </a:r>
            <a:r>
              <a:rPr lang="en-US" dirty="0" smtClean="0"/>
              <a:t>,</a:t>
            </a:r>
            <a:r>
              <a:rPr lang="en-US" i="1" dirty="0" smtClean="0"/>
              <a:t> </a:t>
            </a:r>
            <a:r>
              <a:rPr lang="en-US" i="1" dirty="0" smtClean="0">
                <a:latin typeface="Symbol" pitchFamily="18" charset="2"/>
              </a:rPr>
              <a:t>t</a:t>
            </a:r>
            <a:r>
              <a:rPr lang="en-US" dirty="0" smtClean="0"/>
              <a:t>) = [(</a:t>
            </a:r>
            <a:r>
              <a:rPr lang="en-US" i="1" dirty="0" smtClean="0">
                <a:latin typeface="Symbol" pitchFamily="18" charset="2"/>
              </a:rPr>
              <a:t>s </a:t>
            </a:r>
            <a:r>
              <a:rPr lang="en-US" i="1" baseline="-25000" dirty="0" smtClean="0"/>
              <a:t>x</a:t>
            </a:r>
            <a:r>
              <a:rPr lang="en-US" dirty="0" smtClean="0"/>
              <a:t> + </a:t>
            </a:r>
            <a:r>
              <a:rPr lang="en-US" i="1" dirty="0" smtClean="0">
                <a:latin typeface="Symbol" pitchFamily="18" charset="2"/>
              </a:rPr>
              <a:t>s </a:t>
            </a:r>
            <a:r>
              <a:rPr lang="en-US" i="1" baseline="-25000" dirty="0" smtClean="0"/>
              <a:t>y</a:t>
            </a:r>
            <a:r>
              <a:rPr lang="en-US" dirty="0" smtClean="0"/>
              <a:t>)/2, 0 ]</a:t>
            </a:r>
            <a:br>
              <a:rPr lang="en-US" dirty="0" smtClean="0"/>
            </a:br>
            <a:r>
              <a:rPr lang="en-US" dirty="0" smtClean="0"/>
              <a:t/>
            </a:r>
            <a:br>
              <a:rPr lang="en-US" dirty="0" smtClean="0"/>
            </a:br>
            <a:r>
              <a:rPr lang="en-US" dirty="0" smtClean="0"/>
              <a:t>and radius of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graphicFrame>
        <p:nvGraphicFramePr>
          <p:cNvPr id="5" name="Object 4"/>
          <p:cNvGraphicFramePr>
            <a:graphicFrameLocks noChangeAspect="1"/>
          </p:cNvGraphicFramePr>
          <p:nvPr/>
        </p:nvGraphicFramePr>
        <p:xfrm>
          <a:off x="2209800" y="4191000"/>
          <a:ext cx="2795374" cy="1108076"/>
        </p:xfrm>
        <a:graphic>
          <a:graphicData uri="http://schemas.openxmlformats.org/presentationml/2006/ole">
            <mc:AlternateContent xmlns:mc="http://schemas.openxmlformats.org/markup-compatibility/2006">
              <mc:Choice xmlns:v="urn:schemas-microsoft-com:vml" Requires="v">
                <p:oleObj spid="_x0000_s48167" name="Equation" r:id="rId3" imgW="1409400" imgH="558720" progId="Equation.DSMT4">
                  <p:embed/>
                </p:oleObj>
              </mc:Choice>
              <mc:Fallback>
                <p:oleObj name="Equation" r:id="rId3" imgW="1409400" imgH="55872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191000"/>
                        <a:ext cx="2795374" cy="11080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Mohr’s Circle Diagram</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7" descr="bud29281_0310"/>
          <p:cNvPicPr>
            <a:picLocks noChangeAspect="1" noChangeArrowheads="1"/>
          </p:cNvPicPr>
          <p:nvPr/>
        </p:nvPicPr>
        <p:blipFill>
          <a:blip r:embed="rId2" cstate="print"/>
          <a:srcRect t="3480"/>
          <a:stretch>
            <a:fillRect/>
          </a:stretch>
        </p:blipFill>
        <p:spPr bwMode="auto">
          <a:xfrm>
            <a:off x="1598613" y="838200"/>
            <a:ext cx="6326356" cy="5715000"/>
          </a:xfrm>
          <a:prstGeom prst="rect">
            <a:avLst/>
          </a:prstGeom>
          <a:noFill/>
        </p:spPr>
      </p:pic>
      <p:sp>
        <p:nvSpPr>
          <p:cNvPr id="5" name="TextBox 4"/>
          <p:cNvSpPr txBox="1"/>
          <p:nvPr/>
        </p:nvSpPr>
        <p:spPr>
          <a:xfrm>
            <a:off x="3733800" y="6396335"/>
            <a:ext cx="1524000" cy="461665"/>
          </a:xfrm>
          <a:prstGeom prst="rect">
            <a:avLst/>
          </a:prstGeom>
          <a:noFill/>
        </p:spPr>
        <p:txBody>
          <a:bodyPr wrap="square" rtlCol="0">
            <a:spAutoFit/>
          </a:bodyPr>
          <a:lstStyle/>
          <a:p>
            <a:r>
              <a:rPr lang="en-US" sz="2400" dirty="0" smtClean="0"/>
              <a:t>Fig. 3−10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3–4</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7" descr="bud29281_0311a"/>
          <p:cNvPicPr>
            <a:picLocks noChangeAspect="1" noChangeArrowheads="1"/>
          </p:cNvPicPr>
          <p:nvPr/>
        </p:nvPicPr>
        <p:blipFill>
          <a:blip r:embed="rId2" cstate="print"/>
          <a:srcRect l="21887" t="5623" r="18764"/>
          <a:stretch>
            <a:fillRect/>
          </a:stretch>
        </p:blipFill>
        <p:spPr bwMode="auto">
          <a:xfrm>
            <a:off x="2971800" y="2971800"/>
            <a:ext cx="3286254" cy="3185361"/>
          </a:xfrm>
          <a:prstGeom prst="rect">
            <a:avLst/>
          </a:prstGeom>
          <a:noFill/>
        </p:spPr>
      </p:pic>
      <p:sp>
        <p:nvSpPr>
          <p:cNvPr id="6" name="TextBox 5"/>
          <p:cNvSpPr txBox="1"/>
          <p:nvPr/>
        </p:nvSpPr>
        <p:spPr>
          <a:xfrm>
            <a:off x="3657600" y="6172200"/>
            <a:ext cx="1524000" cy="461665"/>
          </a:xfrm>
          <a:prstGeom prst="rect">
            <a:avLst/>
          </a:prstGeom>
          <a:noFill/>
        </p:spPr>
        <p:txBody>
          <a:bodyPr wrap="square" rtlCol="0">
            <a:spAutoFit/>
          </a:bodyPr>
          <a:lstStyle/>
          <a:p>
            <a:r>
              <a:rPr lang="en-US" sz="2400" dirty="0" smtClean="0"/>
              <a:t>Fig. 3−11</a:t>
            </a: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62000"/>
            <a:ext cx="84963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3–4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1202" name="Picture 2"/>
          <p:cNvPicPr>
            <a:picLocks noChangeAspect="1" noChangeArrowheads="1"/>
          </p:cNvPicPr>
          <p:nvPr/>
        </p:nvPicPr>
        <p:blipFill>
          <a:blip r:embed="rId2" cstate="print"/>
          <a:srcRect/>
          <a:stretch>
            <a:fillRect/>
          </a:stretch>
        </p:blipFill>
        <p:spPr bwMode="auto">
          <a:xfrm>
            <a:off x="628650" y="714375"/>
            <a:ext cx="8458200" cy="5037432"/>
          </a:xfrm>
          <a:prstGeom prst="rect">
            <a:avLst/>
          </a:prstGeom>
          <a:noFill/>
          <a:ln w="9525">
            <a:noFill/>
            <a:miter lim="800000"/>
            <a:headEnd/>
            <a:tailEnd/>
          </a:ln>
        </p:spPr>
      </p:pic>
      <p:pic>
        <p:nvPicPr>
          <p:cNvPr id="51203" name="Picture 3"/>
          <p:cNvPicPr>
            <a:picLocks noChangeAspect="1" noChangeArrowheads="1"/>
          </p:cNvPicPr>
          <p:nvPr/>
        </p:nvPicPr>
        <p:blipFill>
          <a:blip r:embed="rId3" cstate="print"/>
          <a:srcRect/>
          <a:stretch>
            <a:fillRect/>
          </a:stretch>
        </p:blipFill>
        <p:spPr bwMode="auto">
          <a:xfrm>
            <a:off x="609600" y="5715000"/>
            <a:ext cx="8305800" cy="857622"/>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3–4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0311b"/>
          <p:cNvPicPr>
            <a:picLocks noChangeAspect="1" noChangeArrowheads="1"/>
          </p:cNvPicPr>
          <p:nvPr/>
        </p:nvPicPr>
        <p:blipFill>
          <a:blip r:embed="rId2" cstate="print"/>
          <a:srcRect t="3670"/>
          <a:stretch>
            <a:fillRect/>
          </a:stretch>
        </p:blipFill>
        <p:spPr bwMode="auto">
          <a:xfrm>
            <a:off x="1674813" y="762000"/>
            <a:ext cx="5794375" cy="5541963"/>
          </a:xfrm>
          <a:prstGeom prst="rect">
            <a:avLst/>
          </a:prstGeom>
          <a:noFill/>
        </p:spPr>
      </p:pic>
      <p:sp>
        <p:nvSpPr>
          <p:cNvPr id="6" name="TextBox 5"/>
          <p:cNvSpPr txBox="1"/>
          <p:nvPr/>
        </p:nvSpPr>
        <p:spPr>
          <a:xfrm>
            <a:off x="3733800" y="6396335"/>
            <a:ext cx="1524000" cy="461665"/>
          </a:xfrm>
          <a:prstGeom prst="rect">
            <a:avLst/>
          </a:prstGeom>
          <a:noFill/>
        </p:spPr>
        <p:txBody>
          <a:bodyPr wrap="square" rtlCol="0">
            <a:spAutoFit/>
          </a:bodyPr>
          <a:lstStyle/>
          <a:p>
            <a:r>
              <a:rPr lang="en-US" sz="2400" dirty="0" smtClean="0"/>
              <a:t>Fig. 3−11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3–4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bud29281_0311c"/>
          <p:cNvPicPr>
            <a:picLocks noChangeAspect="1" noChangeArrowheads="1"/>
          </p:cNvPicPr>
          <p:nvPr/>
        </p:nvPicPr>
        <p:blipFill>
          <a:blip r:embed="rId2" cstate="print"/>
          <a:srcRect l="12500" t="4485" r="10227"/>
          <a:stretch>
            <a:fillRect/>
          </a:stretch>
        </p:blipFill>
        <p:spPr bwMode="auto">
          <a:xfrm>
            <a:off x="2654660" y="2514600"/>
            <a:ext cx="3593740" cy="3657600"/>
          </a:xfrm>
          <a:prstGeom prst="rect">
            <a:avLst/>
          </a:prstGeom>
          <a:noFill/>
        </p:spPr>
      </p:pic>
      <p:pic>
        <p:nvPicPr>
          <p:cNvPr id="52227" name="Picture 3"/>
          <p:cNvPicPr>
            <a:picLocks noChangeAspect="1" noChangeArrowheads="1"/>
          </p:cNvPicPr>
          <p:nvPr/>
        </p:nvPicPr>
        <p:blipFill>
          <a:blip r:embed="rId3" cstate="print"/>
          <a:srcRect/>
          <a:stretch>
            <a:fillRect/>
          </a:stretch>
        </p:blipFill>
        <p:spPr bwMode="auto">
          <a:xfrm>
            <a:off x="400050" y="762000"/>
            <a:ext cx="8743950" cy="1808813"/>
          </a:xfrm>
          <a:prstGeom prst="rect">
            <a:avLst/>
          </a:prstGeom>
          <a:noFill/>
          <a:ln w="9525">
            <a:noFill/>
            <a:miter lim="800000"/>
            <a:headEnd/>
            <a:tailEnd/>
          </a:ln>
        </p:spPr>
      </p:pic>
      <p:sp>
        <p:nvSpPr>
          <p:cNvPr id="7" name="TextBox 6"/>
          <p:cNvSpPr txBox="1"/>
          <p:nvPr/>
        </p:nvSpPr>
        <p:spPr>
          <a:xfrm>
            <a:off x="3733800" y="6396335"/>
            <a:ext cx="1524000" cy="461665"/>
          </a:xfrm>
          <a:prstGeom prst="rect">
            <a:avLst/>
          </a:prstGeom>
          <a:noFill/>
        </p:spPr>
        <p:txBody>
          <a:bodyPr wrap="square" rtlCol="0">
            <a:spAutoFit/>
          </a:bodyPr>
          <a:lstStyle/>
          <a:p>
            <a:r>
              <a:rPr lang="en-US" sz="2400" dirty="0" smtClean="0"/>
              <a:t>Fig. 3−11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3–4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3250" name="Picture 2"/>
          <p:cNvPicPr>
            <a:picLocks noChangeAspect="1" noChangeArrowheads="1"/>
          </p:cNvPicPr>
          <p:nvPr/>
        </p:nvPicPr>
        <p:blipFill>
          <a:blip r:embed="rId2" cstate="print"/>
          <a:srcRect/>
          <a:stretch>
            <a:fillRect/>
          </a:stretch>
        </p:blipFill>
        <p:spPr bwMode="auto">
          <a:xfrm>
            <a:off x="457200" y="695325"/>
            <a:ext cx="8629587" cy="2362200"/>
          </a:xfrm>
          <a:prstGeom prst="rect">
            <a:avLst/>
          </a:prstGeom>
          <a:noFill/>
          <a:ln w="9525">
            <a:noFill/>
            <a:miter lim="800000"/>
            <a:headEnd/>
            <a:tailEnd/>
          </a:ln>
        </p:spPr>
      </p:pic>
      <p:pic>
        <p:nvPicPr>
          <p:cNvPr id="7" name="Picture 5" descr="bud29281_0311d"/>
          <p:cNvPicPr>
            <a:picLocks noChangeAspect="1" noChangeArrowheads="1"/>
          </p:cNvPicPr>
          <p:nvPr/>
        </p:nvPicPr>
        <p:blipFill>
          <a:blip r:embed="rId3" cstate="print"/>
          <a:srcRect l="11111" t="5938" r="11111" b="11287"/>
          <a:stretch>
            <a:fillRect/>
          </a:stretch>
        </p:blipFill>
        <p:spPr bwMode="auto">
          <a:xfrm>
            <a:off x="2725283" y="3048000"/>
            <a:ext cx="3904117" cy="3352800"/>
          </a:xfrm>
          <a:prstGeom prst="rect">
            <a:avLst/>
          </a:prstGeom>
          <a:noFill/>
        </p:spPr>
      </p:pic>
      <p:sp>
        <p:nvSpPr>
          <p:cNvPr id="6" name="TextBox 5"/>
          <p:cNvSpPr txBox="1"/>
          <p:nvPr/>
        </p:nvSpPr>
        <p:spPr>
          <a:xfrm>
            <a:off x="3657600" y="6396335"/>
            <a:ext cx="1828800" cy="461665"/>
          </a:xfrm>
          <a:prstGeom prst="rect">
            <a:avLst/>
          </a:prstGeom>
          <a:noFill/>
        </p:spPr>
        <p:txBody>
          <a:bodyPr wrap="square" rtlCol="0">
            <a:spAutoFit/>
          </a:bodyPr>
          <a:lstStyle/>
          <a:p>
            <a:r>
              <a:rPr lang="en-US" sz="2400" dirty="0" smtClean="0"/>
              <a:t>Fig. 3−11(d)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3–4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4274" name="Picture 2"/>
          <p:cNvPicPr>
            <a:picLocks noChangeAspect="1" noChangeArrowheads="1"/>
          </p:cNvPicPr>
          <p:nvPr/>
        </p:nvPicPr>
        <p:blipFill>
          <a:blip r:embed="rId2" cstate="print"/>
          <a:srcRect/>
          <a:stretch>
            <a:fillRect/>
          </a:stretch>
        </p:blipFill>
        <p:spPr bwMode="auto">
          <a:xfrm>
            <a:off x="381000" y="704850"/>
            <a:ext cx="8763000" cy="500973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Equilibrium</a:t>
            </a:r>
            <a:endParaRPr lang="en-US" dirty="0"/>
          </a:p>
        </p:txBody>
      </p:sp>
      <p:sp>
        <p:nvSpPr>
          <p:cNvPr id="3" name="Content Placeholder 2"/>
          <p:cNvSpPr>
            <a:spLocks noGrp="1"/>
          </p:cNvSpPr>
          <p:nvPr>
            <p:ph idx="1"/>
          </p:nvPr>
        </p:nvSpPr>
        <p:spPr>
          <a:xfrm>
            <a:off x="381000" y="838200"/>
            <a:ext cx="8763000" cy="5791200"/>
          </a:xfrm>
        </p:spPr>
        <p:txBody>
          <a:bodyPr/>
          <a:lstStyle/>
          <a:p>
            <a:r>
              <a:rPr lang="en-US" dirty="0" smtClean="0"/>
              <a:t>A system that is motionless, or has constant velocity, is in </a:t>
            </a:r>
            <a:r>
              <a:rPr lang="en-US" i="1" dirty="0" smtClean="0"/>
              <a:t>equilibrium.</a:t>
            </a:r>
          </a:p>
          <a:p>
            <a:r>
              <a:rPr lang="en-US" dirty="0" smtClean="0"/>
              <a:t>The sum of all force vectors and the sum of all moment vectors acting on a system in equilibrium is zero.</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8" y="2771775"/>
            <a:ext cx="5724525"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046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3–4 (continued)</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55298" name="Picture 2"/>
          <p:cNvPicPr>
            <a:picLocks noChangeAspect="1" noChangeArrowheads="1"/>
          </p:cNvPicPr>
          <p:nvPr/>
        </p:nvPicPr>
        <p:blipFill>
          <a:blip r:embed="rId2" cstate="print"/>
          <a:srcRect/>
          <a:stretch>
            <a:fillRect/>
          </a:stretch>
        </p:blipFill>
        <p:spPr bwMode="auto">
          <a:xfrm>
            <a:off x="393644" y="704850"/>
            <a:ext cx="8750356" cy="535099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3–4 </a:t>
            </a:r>
            <a:r>
              <a:rPr lang="en-US" dirty="0" smtClean="0"/>
              <a:t>Summary</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2057400" y="748639"/>
            <a:ext cx="2057400" cy="1747684"/>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4343400" y="914400"/>
            <a:ext cx="4495800" cy="4264146"/>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2057400" y="2425038"/>
            <a:ext cx="2261948" cy="1994561"/>
          </a:xfrm>
          <a:prstGeom prst="rect">
            <a:avLst/>
          </a:prstGeom>
          <a:noFill/>
          <a:ln w="9525">
            <a:noFill/>
            <a:miter lim="800000"/>
            <a:headEnd/>
            <a:tailEnd/>
          </a:ln>
        </p:spPr>
      </p:pic>
      <p:pic>
        <p:nvPicPr>
          <p:cNvPr id="9221" name="Picture 5"/>
          <p:cNvPicPr>
            <a:picLocks noChangeAspect="1" noChangeArrowheads="1"/>
          </p:cNvPicPr>
          <p:nvPr/>
        </p:nvPicPr>
        <p:blipFill>
          <a:blip r:embed="rId5" cstate="print"/>
          <a:srcRect/>
          <a:stretch>
            <a:fillRect/>
          </a:stretch>
        </p:blipFill>
        <p:spPr bwMode="auto">
          <a:xfrm>
            <a:off x="2057400" y="4406239"/>
            <a:ext cx="2195855" cy="1842161"/>
          </a:xfrm>
          <a:prstGeom prst="rect">
            <a:avLst/>
          </a:prstGeom>
          <a:noFill/>
          <a:ln w="9525">
            <a:noFill/>
            <a:miter lim="800000"/>
            <a:headEnd/>
            <a:tailEnd/>
          </a:ln>
        </p:spPr>
      </p:pic>
      <p:sp>
        <p:nvSpPr>
          <p:cNvPr id="12" name="TextBox 11"/>
          <p:cNvSpPr txBox="1"/>
          <p:nvPr/>
        </p:nvSpPr>
        <p:spPr>
          <a:xfrm>
            <a:off x="457200" y="1129639"/>
            <a:ext cx="1295400" cy="646331"/>
          </a:xfrm>
          <a:prstGeom prst="rect">
            <a:avLst/>
          </a:prstGeom>
          <a:noFill/>
        </p:spPr>
        <p:txBody>
          <a:bodyPr wrap="square" rtlCol="0">
            <a:spAutoFit/>
          </a:bodyPr>
          <a:lstStyle/>
          <a:p>
            <a:r>
              <a:rPr lang="en-US" i="1" dirty="0" smtClean="0"/>
              <a:t>x-y</a:t>
            </a:r>
            <a:r>
              <a:rPr lang="en-US" dirty="0" smtClean="0"/>
              <a:t> orientation</a:t>
            </a:r>
            <a:endParaRPr lang="en-US" dirty="0"/>
          </a:p>
        </p:txBody>
      </p:sp>
      <p:sp>
        <p:nvSpPr>
          <p:cNvPr id="13" name="TextBox 12"/>
          <p:cNvSpPr txBox="1"/>
          <p:nvPr/>
        </p:nvSpPr>
        <p:spPr>
          <a:xfrm>
            <a:off x="457200" y="3187039"/>
            <a:ext cx="1752600" cy="646331"/>
          </a:xfrm>
          <a:prstGeom prst="rect">
            <a:avLst/>
          </a:prstGeom>
          <a:noFill/>
        </p:spPr>
        <p:txBody>
          <a:bodyPr wrap="square" rtlCol="0">
            <a:spAutoFit/>
          </a:bodyPr>
          <a:lstStyle/>
          <a:p>
            <a:r>
              <a:rPr lang="en-US" dirty="0" smtClean="0"/>
              <a:t>Principal stress orientation</a:t>
            </a:r>
            <a:endParaRPr lang="en-US" dirty="0"/>
          </a:p>
        </p:txBody>
      </p:sp>
      <p:sp>
        <p:nvSpPr>
          <p:cNvPr id="14" name="TextBox 13"/>
          <p:cNvSpPr txBox="1"/>
          <p:nvPr/>
        </p:nvSpPr>
        <p:spPr>
          <a:xfrm>
            <a:off x="533400" y="4939639"/>
            <a:ext cx="1295400" cy="646331"/>
          </a:xfrm>
          <a:prstGeom prst="rect">
            <a:avLst/>
          </a:prstGeom>
          <a:noFill/>
        </p:spPr>
        <p:txBody>
          <a:bodyPr wrap="square" rtlCol="0">
            <a:spAutoFit/>
          </a:bodyPr>
          <a:lstStyle/>
          <a:p>
            <a:r>
              <a:rPr lang="en-US" dirty="0" smtClean="0"/>
              <a:t>Max shear orientation</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Three-Dimensional Stress</a:t>
            </a:r>
            <a:endParaRPr lang="en-US" dirty="0"/>
          </a:p>
        </p:txBody>
      </p:sp>
      <p:sp>
        <p:nvSpPr>
          <p:cNvPr id="3" name="Content Placeholder 2"/>
          <p:cNvSpPr>
            <a:spLocks noGrp="1"/>
          </p:cNvSpPr>
          <p:nvPr>
            <p:ph idx="1"/>
          </p:nvPr>
        </p:nvSpPr>
        <p:spPr>
          <a:xfrm>
            <a:off x="381000" y="714375"/>
            <a:ext cx="8610600" cy="2819400"/>
          </a:xfrm>
        </p:spPr>
        <p:txBody>
          <a:bodyPr/>
          <a:lstStyle/>
          <a:p>
            <a:r>
              <a:rPr lang="en-US" dirty="0" smtClean="0"/>
              <a:t>All stress elements are actually 3-D.</a:t>
            </a:r>
          </a:p>
          <a:p>
            <a:r>
              <a:rPr lang="en-US" dirty="0" smtClean="0"/>
              <a:t>Plane stress elements simply have one surface with zero stresses.</a:t>
            </a:r>
          </a:p>
          <a:p>
            <a:r>
              <a:rPr lang="en-US" dirty="0" smtClean="0"/>
              <a:t>For cases where there is no stress-free surface, the principal stresses are found from the roots of the cubic equation</a:t>
            </a:r>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10" descr="bud29281_0312"/>
          <p:cNvPicPr>
            <a:picLocks noChangeAspect="1" noChangeArrowheads="1"/>
          </p:cNvPicPr>
          <p:nvPr/>
        </p:nvPicPr>
        <p:blipFill>
          <a:blip r:embed="rId2" cstate="print"/>
          <a:srcRect t="7826" r="37760" b="6577"/>
          <a:stretch>
            <a:fillRect/>
          </a:stretch>
        </p:blipFill>
        <p:spPr bwMode="auto">
          <a:xfrm>
            <a:off x="2590800" y="3352800"/>
            <a:ext cx="3738880" cy="3505200"/>
          </a:xfrm>
          <a:prstGeom prst="rect">
            <a:avLst/>
          </a:prstGeom>
          <a:noFill/>
        </p:spPr>
      </p:pic>
      <p:sp>
        <p:nvSpPr>
          <p:cNvPr id="8" name="TextBox 7"/>
          <p:cNvSpPr txBox="1"/>
          <p:nvPr/>
        </p:nvSpPr>
        <p:spPr>
          <a:xfrm>
            <a:off x="2133600" y="6396335"/>
            <a:ext cx="1524000" cy="461665"/>
          </a:xfrm>
          <a:prstGeom prst="rect">
            <a:avLst/>
          </a:prstGeom>
          <a:noFill/>
        </p:spPr>
        <p:txBody>
          <a:bodyPr wrap="square" rtlCol="0">
            <a:spAutoFit/>
          </a:bodyPr>
          <a:lstStyle/>
          <a:p>
            <a:r>
              <a:rPr lang="en-US" sz="2400" dirty="0" smtClean="0"/>
              <a:t>Fig. 3−12</a:t>
            </a: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552700"/>
            <a:ext cx="8763000" cy="869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Three-Dimensional Stress</a:t>
            </a:r>
            <a:endParaRPr lang="en-US" dirty="0"/>
          </a:p>
        </p:txBody>
      </p:sp>
      <p:sp>
        <p:nvSpPr>
          <p:cNvPr id="3" name="Content Placeholder 2"/>
          <p:cNvSpPr>
            <a:spLocks noGrp="1"/>
          </p:cNvSpPr>
          <p:nvPr>
            <p:ph idx="1"/>
          </p:nvPr>
        </p:nvSpPr>
        <p:spPr>
          <a:xfrm>
            <a:off x="381000" y="762000"/>
            <a:ext cx="8610600" cy="5867400"/>
          </a:xfrm>
        </p:spPr>
        <p:txBody>
          <a:bodyPr/>
          <a:lstStyle/>
          <a:p>
            <a:r>
              <a:rPr lang="en-US" dirty="0" smtClean="0"/>
              <a:t>Always three extreme shear values</a:t>
            </a:r>
          </a:p>
          <a:p>
            <a:pPr>
              <a:buNone/>
            </a:pPr>
            <a:endParaRPr lang="en-US" dirty="0" smtClean="0"/>
          </a:p>
          <a:p>
            <a:endParaRPr lang="en-US" dirty="0" smtClean="0"/>
          </a:p>
          <a:p>
            <a:r>
              <a:rPr lang="en-US" i="1" dirty="0" smtClean="0"/>
              <a:t>Maximum Shear Stress</a:t>
            </a:r>
            <a:r>
              <a:rPr lang="en-US" dirty="0" smtClean="0"/>
              <a:t> is the largest</a:t>
            </a:r>
          </a:p>
          <a:p>
            <a:r>
              <a:rPr lang="en-US" dirty="0" smtClean="0"/>
              <a:t>Principal stresses are usually ordered such that </a:t>
            </a:r>
            <a:r>
              <a:rPr lang="en-US" i="1" dirty="0" smtClean="0">
                <a:latin typeface="Symbol" pitchFamily="18" charset="2"/>
              </a:rPr>
              <a:t>s</a:t>
            </a:r>
            <a:r>
              <a:rPr lang="en-US" baseline="-25000" dirty="0" smtClean="0"/>
              <a:t>1</a:t>
            </a:r>
            <a:r>
              <a:rPr lang="en-US" dirty="0" smtClean="0"/>
              <a:t> &gt; </a:t>
            </a:r>
            <a:r>
              <a:rPr lang="en-US" i="1" dirty="0" smtClean="0">
                <a:latin typeface="Symbol" pitchFamily="18" charset="2"/>
              </a:rPr>
              <a:t>s</a:t>
            </a:r>
            <a:r>
              <a:rPr lang="en-US" baseline="-25000" dirty="0" smtClean="0"/>
              <a:t>2</a:t>
            </a:r>
            <a:r>
              <a:rPr lang="en-US" dirty="0" smtClean="0"/>
              <a:t> &gt; </a:t>
            </a:r>
            <a:r>
              <a:rPr lang="en-US" i="1" dirty="0" smtClean="0">
                <a:latin typeface="Symbol" pitchFamily="18" charset="2"/>
              </a:rPr>
              <a:t>s</a:t>
            </a:r>
            <a:r>
              <a:rPr lang="en-US" baseline="-25000" dirty="0" smtClean="0"/>
              <a:t>3</a:t>
            </a:r>
            <a:r>
              <a:rPr lang="en-US" dirty="0" smtClean="0"/>
              <a:t>, </a:t>
            </a:r>
            <a:br>
              <a:rPr lang="en-US" dirty="0" smtClean="0"/>
            </a:br>
            <a:r>
              <a:rPr lang="en-US" dirty="0" smtClean="0"/>
              <a:t>in which case </a:t>
            </a:r>
            <a:r>
              <a:rPr lang="en-US" i="1" dirty="0" err="1" smtClean="0">
                <a:latin typeface="Symbol" pitchFamily="18" charset="2"/>
              </a:rPr>
              <a:t>t</a:t>
            </a:r>
            <a:r>
              <a:rPr lang="en-US" baseline="-25000" dirty="0" err="1" smtClean="0"/>
              <a:t>max</a:t>
            </a:r>
            <a:r>
              <a:rPr lang="en-US" dirty="0" smtClean="0"/>
              <a:t> = </a:t>
            </a:r>
            <a:r>
              <a:rPr lang="en-US" i="1" dirty="0" smtClean="0">
                <a:latin typeface="Symbol" pitchFamily="18" charset="2"/>
              </a:rPr>
              <a:t>t</a:t>
            </a:r>
            <a:r>
              <a:rPr lang="en-US" baseline="-25000" dirty="0" smtClean="0"/>
              <a:t>1/3</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10" descr="bud29281_0312"/>
          <p:cNvPicPr>
            <a:picLocks noChangeAspect="1" noChangeArrowheads="1"/>
          </p:cNvPicPr>
          <p:nvPr/>
        </p:nvPicPr>
        <p:blipFill>
          <a:blip r:embed="rId2" cstate="print"/>
          <a:srcRect t="6640" b="7271"/>
          <a:stretch>
            <a:fillRect/>
          </a:stretch>
        </p:blipFill>
        <p:spPr bwMode="auto">
          <a:xfrm>
            <a:off x="609600" y="3459406"/>
            <a:ext cx="5791200" cy="3398594"/>
          </a:xfrm>
          <a:prstGeom prst="rect">
            <a:avLst/>
          </a:prstGeom>
          <a:noFill/>
        </p:spPr>
      </p:pic>
      <p:sp>
        <p:nvSpPr>
          <p:cNvPr id="8" name="TextBox 7"/>
          <p:cNvSpPr txBox="1"/>
          <p:nvPr/>
        </p:nvSpPr>
        <p:spPr>
          <a:xfrm>
            <a:off x="3352800" y="6396335"/>
            <a:ext cx="1524000" cy="461665"/>
          </a:xfrm>
          <a:prstGeom prst="rect">
            <a:avLst/>
          </a:prstGeom>
          <a:noFill/>
        </p:spPr>
        <p:txBody>
          <a:bodyPr wrap="square" rtlCol="0">
            <a:spAutoFit/>
          </a:bodyPr>
          <a:lstStyle/>
          <a:p>
            <a:r>
              <a:rPr lang="en-US" sz="2400" dirty="0" smtClean="0"/>
              <a:t>Fig. 3−12</a:t>
            </a: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58202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Strain</a:t>
            </a:r>
            <a:endParaRPr lang="en-US" dirty="0"/>
          </a:p>
        </p:txBody>
      </p:sp>
      <p:sp>
        <p:nvSpPr>
          <p:cNvPr id="3" name="Content Placeholder 2"/>
          <p:cNvSpPr>
            <a:spLocks noGrp="1"/>
          </p:cNvSpPr>
          <p:nvPr>
            <p:ph idx="1"/>
          </p:nvPr>
        </p:nvSpPr>
        <p:spPr>
          <a:xfrm>
            <a:off x="381000" y="838200"/>
            <a:ext cx="8382000" cy="5486400"/>
          </a:xfrm>
        </p:spPr>
        <p:txBody>
          <a:bodyPr/>
          <a:lstStyle/>
          <a:p>
            <a:r>
              <a:rPr lang="en-US" i="1" dirty="0" smtClean="0"/>
              <a:t>Hooke’s law</a:t>
            </a:r>
          </a:p>
          <a:p>
            <a:endParaRPr lang="en-US" i="1" dirty="0" smtClean="0"/>
          </a:p>
          <a:p>
            <a:endParaRPr lang="en-US" i="1" dirty="0" smtClean="0"/>
          </a:p>
          <a:p>
            <a:r>
              <a:rPr lang="en-US" i="1" dirty="0" smtClean="0"/>
              <a:t>E</a:t>
            </a:r>
            <a:r>
              <a:rPr lang="en-US" dirty="0" smtClean="0"/>
              <a:t> is Young’s modulus, or modulus of elasticity</a:t>
            </a:r>
          </a:p>
          <a:p>
            <a:r>
              <a:rPr lang="en-US" dirty="0" smtClean="0"/>
              <a:t>Tension in on direction produces negative strain (contraction) in a perpendicular direction.</a:t>
            </a:r>
          </a:p>
          <a:p>
            <a:r>
              <a:rPr lang="en-US" dirty="0" smtClean="0"/>
              <a:t>For axial stress in </a:t>
            </a:r>
            <a:r>
              <a:rPr lang="en-US" i="1" dirty="0" smtClean="0"/>
              <a:t>x</a:t>
            </a:r>
            <a:r>
              <a:rPr lang="en-US" dirty="0" smtClean="0"/>
              <a:t> direction,</a:t>
            </a:r>
          </a:p>
          <a:p>
            <a:endParaRPr lang="en-US" dirty="0" smtClean="0"/>
          </a:p>
          <a:p>
            <a:endParaRPr lang="en-US" dirty="0" smtClean="0"/>
          </a:p>
          <a:p>
            <a:r>
              <a:rPr lang="en-US" dirty="0" smtClean="0"/>
              <a:t>The constant of proportionality </a:t>
            </a:r>
            <a:r>
              <a:rPr lang="en-US" dirty="0" smtClean="0">
                <a:latin typeface="Euclid Symbol" pitchFamily="18" charset="2"/>
                <a:sym typeface="Symbol"/>
              </a:rPr>
              <a:t>n </a:t>
            </a:r>
            <a:r>
              <a:rPr lang="en-US" dirty="0" smtClean="0">
                <a:sym typeface="Symbol"/>
              </a:rPr>
              <a:t>is </a:t>
            </a:r>
            <a:r>
              <a:rPr lang="en-US" i="1" dirty="0" smtClean="0">
                <a:sym typeface="Symbol"/>
              </a:rPr>
              <a:t>Poisson’s ratio</a:t>
            </a:r>
          </a:p>
          <a:p>
            <a:r>
              <a:rPr lang="en-US" dirty="0" smtClean="0">
                <a:sym typeface="Symbol"/>
              </a:rPr>
              <a:t>See Table A</a:t>
            </a:r>
            <a:r>
              <a:rPr lang="en-US" dirty="0"/>
              <a:t>–</a:t>
            </a:r>
            <a:r>
              <a:rPr lang="en-US" dirty="0" smtClean="0">
                <a:sym typeface="Symbol"/>
              </a:rPr>
              <a:t>5 for values for common materials.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1447800" y="1447800"/>
            <a:ext cx="5484812" cy="409575"/>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1143000" y="3962400"/>
            <a:ext cx="6399212" cy="644525"/>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Strain</a:t>
            </a:r>
            <a:endParaRPr lang="en-US" dirty="0"/>
          </a:p>
        </p:txBody>
      </p:sp>
      <p:sp>
        <p:nvSpPr>
          <p:cNvPr id="3" name="Content Placeholder 2"/>
          <p:cNvSpPr>
            <a:spLocks noGrp="1"/>
          </p:cNvSpPr>
          <p:nvPr>
            <p:ph idx="1"/>
          </p:nvPr>
        </p:nvSpPr>
        <p:spPr>
          <a:xfrm>
            <a:off x="381000" y="838200"/>
            <a:ext cx="8382000" cy="5486400"/>
          </a:xfrm>
        </p:spPr>
        <p:txBody>
          <a:bodyPr/>
          <a:lstStyle/>
          <a:p>
            <a:r>
              <a:rPr lang="en-US" dirty="0" smtClean="0"/>
              <a:t>For a stress element undergoing </a:t>
            </a:r>
            <a:r>
              <a:rPr lang="en-US" i="1" dirty="0" err="1" smtClean="0">
                <a:latin typeface="Symbol" pitchFamily="18" charset="2"/>
              </a:rPr>
              <a:t>s</a:t>
            </a:r>
            <a:r>
              <a:rPr lang="en-US" i="1" baseline="-25000" dirty="0" err="1" smtClean="0"/>
              <a:t>x</a:t>
            </a:r>
            <a:r>
              <a:rPr lang="en-US" dirty="0" smtClean="0"/>
              <a:t>, </a:t>
            </a:r>
            <a:r>
              <a:rPr lang="en-US" i="1" dirty="0" err="1" smtClean="0">
                <a:latin typeface="Symbol" pitchFamily="18" charset="2"/>
              </a:rPr>
              <a:t>s</a:t>
            </a:r>
            <a:r>
              <a:rPr lang="en-US" i="1" baseline="-25000" dirty="0" err="1" smtClean="0"/>
              <a:t>y</a:t>
            </a:r>
            <a:r>
              <a:rPr lang="en-US" dirty="0" smtClean="0"/>
              <a:t>, and </a:t>
            </a:r>
            <a:r>
              <a:rPr lang="en-US" i="1" dirty="0" err="1" smtClean="0">
                <a:latin typeface="Symbol" pitchFamily="18" charset="2"/>
              </a:rPr>
              <a:t>s</a:t>
            </a:r>
            <a:r>
              <a:rPr lang="en-US" i="1" baseline="-25000" dirty="0" err="1" smtClean="0"/>
              <a:t>z</a:t>
            </a:r>
            <a:r>
              <a:rPr lang="en-US" dirty="0" smtClean="0"/>
              <a:t>, simultaneously,</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7"/>
          <p:cNvPicPr>
            <a:picLocks noChangeAspect="1" noChangeArrowheads="1"/>
          </p:cNvPicPr>
          <p:nvPr/>
        </p:nvPicPr>
        <p:blipFill>
          <a:blip r:embed="rId2" cstate="print"/>
          <a:srcRect/>
          <a:stretch>
            <a:fillRect/>
          </a:stretch>
        </p:blipFill>
        <p:spPr bwMode="auto">
          <a:xfrm>
            <a:off x="1447800" y="1295400"/>
            <a:ext cx="7162800" cy="243205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Strain</a:t>
            </a:r>
            <a:endParaRPr lang="en-US" dirty="0"/>
          </a:p>
        </p:txBody>
      </p:sp>
      <p:sp>
        <p:nvSpPr>
          <p:cNvPr id="3" name="Content Placeholder 2"/>
          <p:cNvSpPr>
            <a:spLocks noGrp="1"/>
          </p:cNvSpPr>
          <p:nvPr>
            <p:ph idx="1"/>
          </p:nvPr>
        </p:nvSpPr>
        <p:spPr>
          <a:xfrm>
            <a:off x="381000" y="838200"/>
            <a:ext cx="8382000" cy="5486400"/>
          </a:xfrm>
        </p:spPr>
        <p:txBody>
          <a:bodyPr/>
          <a:lstStyle/>
          <a:p>
            <a:r>
              <a:rPr lang="en-US" dirty="0" smtClean="0"/>
              <a:t>Hooke’s law for shear:</a:t>
            </a:r>
          </a:p>
          <a:p>
            <a:endParaRPr lang="en-US" dirty="0" smtClean="0"/>
          </a:p>
          <a:p>
            <a:r>
              <a:rPr lang="en-US" i="1" dirty="0" smtClean="0"/>
              <a:t>Shear strain</a:t>
            </a:r>
            <a:r>
              <a:rPr lang="en-US" dirty="0" smtClean="0"/>
              <a:t> </a:t>
            </a:r>
            <a:r>
              <a:rPr lang="en-US" i="1" dirty="0" smtClean="0">
                <a:latin typeface="Symbol" pitchFamily="18" charset="2"/>
              </a:rPr>
              <a:t>g</a:t>
            </a:r>
            <a:r>
              <a:rPr lang="en-US" dirty="0" smtClean="0"/>
              <a:t> is the change in a right angle of a stress element when subjected to pure shear stress.</a:t>
            </a:r>
          </a:p>
          <a:p>
            <a:r>
              <a:rPr lang="en-US" i="1" dirty="0" smtClean="0"/>
              <a:t>G</a:t>
            </a:r>
            <a:r>
              <a:rPr lang="en-US" dirty="0" smtClean="0"/>
              <a:t> is the </a:t>
            </a:r>
            <a:r>
              <a:rPr lang="en-US" i="1" dirty="0" smtClean="0"/>
              <a:t>shear modulus of elasticity</a:t>
            </a:r>
            <a:r>
              <a:rPr lang="en-US" dirty="0" smtClean="0"/>
              <a:t> or </a:t>
            </a:r>
            <a:r>
              <a:rPr lang="en-US" i="1" dirty="0" smtClean="0"/>
              <a:t>modulus of rigidity.</a:t>
            </a:r>
          </a:p>
          <a:p>
            <a:r>
              <a:rPr lang="en-US" dirty="0" smtClean="0"/>
              <a:t>For a linear, isotropic, homogeneous material,</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571500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629025"/>
            <a:ext cx="61245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Uniformly Distributed Stresses</a:t>
            </a:r>
            <a:endParaRPr lang="en-US" dirty="0"/>
          </a:p>
        </p:txBody>
      </p:sp>
      <p:sp>
        <p:nvSpPr>
          <p:cNvPr id="3" name="Content Placeholder 2"/>
          <p:cNvSpPr>
            <a:spLocks noGrp="1"/>
          </p:cNvSpPr>
          <p:nvPr>
            <p:ph idx="1"/>
          </p:nvPr>
        </p:nvSpPr>
        <p:spPr>
          <a:xfrm>
            <a:off x="381000" y="838200"/>
            <a:ext cx="8458200" cy="5486400"/>
          </a:xfrm>
        </p:spPr>
        <p:txBody>
          <a:bodyPr/>
          <a:lstStyle/>
          <a:p>
            <a:r>
              <a:rPr lang="en-US" dirty="0" smtClean="0"/>
              <a:t>Uniformly distributed stress distribution is often assumed for pure tension, pure compression, or pure shear.</a:t>
            </a:r>
          </a:p>
          <a:p>
            <a:r>
              <a:rPr lang="en-US" dirty="0" smtClean="0"/>
              <a:t>For tension and compression,</a:t>
            </a:r>
          </a:p>
          <a:p>
            <a:endParaRPr lang="en-US" dirty="0" smtClean="0"/>
          </a:p>
          <a:p>
            <a:endParaRPr lang="en-US" dirty="0" smtClean="0"/>
          </a:p>
          <a:p>
            <a:r>
              <a:rPr lang="en-US" dirty="0" smtClean="0"/>
              <a:t>For direct shear (no bending present),</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2667000" y="2057400"/>
            <a:ext cx="5486400" cy="815975"/>
          </a:xfrm>
          <a:prstGeom prst="rect">
            <a:avLst/>
          </a:prstGeom>
          <a:noFill/>
          <a:ln w="9525">
            <a:noFill/>
            <a:miter lim="800000"/>
            <a:headEnd/>
            <a:tailEnd/>
          </a:ln>
          <a:effectLst/>
        </p:spPr>
      </p:pic>
      <p:pic>
        <p:nvPicPr>
          <p:cNvPr id="6" name="Picture 7"/>
          <p:cNvPicPr>
            <a:picLocks noChangeAspect="1" noChangeArrowheads="1"/>
          </p:cNvPicPr>
          <p:nvPr/>
        </p:nvPicPr>
        <p:blipFill>
          <a:blip r:embed="rId3" cstate="print"/>
          <a:srcRect/>
          <a:stretch>
            <a:fillRect/>
          </a:stretch>
        </p:blipFill>
        <p:spPr bwMode="auto">
          <a:xfrm>
            <a:off x="2362200" y="3657600"/>
            <a:ext cx="5791200" cy="795338"/>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Stresses for Beams in Bending</a:t>
            </a:r>
            <a:endParaRPr lang="en-US" dirty="0"/>
          </a:p>
        </p:txBody>
      </p:sp>
      <p:sp>
        <p:nvSpPr>
          <p:cNvPr id="3" name="Content Placeholder 2"/>
          <p:cNvSpPr>
            <a:spLocks noGrp="1"/>
          </p:cNvSpPr>
          <p:nvPr>
            <p:ph idx="1"/>
          </p:nvPr>
        </p:nvSpPr>
        <p:spPr>
          <a:xfrm>
            <a:off x="381000" y="838200"/>
            <a:ext cx="4953000" cy="5715000"/>
          </a:xfrm>
        </p:spPr>
        <p:txBody>
          <a:bodyPr/>
          <a:lstStyle/>
          <a:p>
            <a:r>
              <a:rPr lang="en-US" dirty="0" smtClean="0"/>
              <a:t>Straight beam in positive bending</a:t>
            </a:r>
          </a:p>
          <a:p>
            <a:r>
              <a:rPr lang="en-US" i="1" dirty="0" smtClean="0"/>
              <a:t>x </a:t>
            </a:r>
            <a:r>
              <a:rPr lang="en-US" dirty="0" smtClean="0"/>
              <a:t>axis is </a:t>
            </a:r>
            <a:r>
              <a:rPr lang="en-US" i="1" dirty="0" smtClean="0"/>
              <a:t>neutral axis</a:t>
            </a:r>
          </a:p>
          <a:p>
            <a:r>
              <a:rPr lang="en-US" i="1" dirty="0" err="1" smtClean="0"/>
              <a:t>xz</a:t>
            </a:r>
            <a:r>
              <a:rPr lang="en-US" i="1" dirty="0" smtClean="0"/>
              <a:t> </a:t>
            </a:r>
            <a:r>
              <a:rPr lang="en-US" dirty="0" smtClean="0"/>
              <a:t>plane is </a:t>
            </a:r>
            <a:r>
              <a:rPr lang="en-US" i="1" dirty="0" smtClean="0"/>
              <a:t>neutral plane</a:t>
            </a:r>
          </a:p>
          <a:p>
            <a:r>
              <a:rPr lang="en-US" i="1" dirty="0" smtClean="0"/>
              <a:t>Neutral axis</a:t>
            </a:r>
            <a:r>
              <a:rPr lang="en-US" dirty="0" smtClean="0"/>
              <a:t> is coincident with the </a:t>
            </a:r>
            <a:r>
              <a:rPr lang="en-US" i="1" dirty="0" err="1" smtClean="0"/>
              <a:t>centroidal</a:t>
            </a:r>
            <a:r>
              <a:rPr lang="en-US" i="1" dirty="0" smtClean="0"/>
              <a:t> axis </a:t>
            </a:r>
            <a:r>
              <a:rPr lang="en-US" dirty="0" smtClean="0"/>
              <a:t>of the cross section</a:t>
            </a:r>
          </a:p>
          <a:p>
            <a:endParaRPr lang="en-US" i="1" dirty="0" smtClean="0"/>
          </a:p>
          <a:p>
            <a:endParaRPr lang="en-US" dirty="0" smtClean="0"/>
          </a:p>
          <a:p>
            <a:endParaRPr lang="en-US" dirty="0" smtClean="0"/>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6248400" y="3429000"/>
            <a:ext cx="1524000" cy="461665"/>
          </a:xfrm>
          <a:prstGeom prst="rect">
            <a:avLst/>
          </a:prstGeom>
          <a:noFill/>
        </p:spPr>
        <p:txBody>
          <a:bodyPr wrap="square" rtlCol="0">
            <a:spAutoFit/>
          </a:bodyPr>
          <a:lstStyle/>
          <a:p>
            <a:r>
              <a:rPr lang="en-US" sz="2400" dirty="0" smtClean="0"/>
              <a:t>Fig. 3−13</a:t>
            </a: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308" y="824709"/>
            <a:ext cx="3298292" cy="2604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Stresses for Beams in Bending</a:t>
            </a:r>
            <a:endParaRPr lang="en-US" dirty="0"/>
          </a:p>
        </p:txBody>
      </p:sp>
      <p:sp>
        <p:nvSpPr>
          <p:cNvPr id="3" name="Content Placeholder 2"/>
          <p:cNvSpPr>
            <a:spLocks noGrp="1"/>
          </p:cNvSpPr>
          <p:nvPr>
            <p:ph idx="1"/>
          </p:nvPr>
        </p:nvSpPr>
        <p:spPr>
          <a:xfrm>
            <a:off x="381000" y="838200"/>
            <a:ext cx="8382000" cy="5715000"/>
          </a:xfrm>
        </p:spPr>
        <p:txBody>
          <a:bodyPr/>
          <a:lstStyle/>
          <a:p>
            <a:r>
              <a:rPr lang="en-US" dirty="0" smtClean="0"/>
              <a:t>Bending stress varies linearly with distance from neutral axis, </a:t>
            </a:r>
            <a:r>
              <a:rPr lang="en-US" i="1" dirty="0" smtClean="0"/>
              <a:t>y</a:t>
            </a:r>
            <a:endParaRPr lang="en-US" dirty="0" smtClean="0"/>
          </a:p>
          <a:p>
            <a:endParaRPr lang="en-US" dirty="0" smtClean="0"/>
          </a:p>
          <a:p>
            <a:endParaRPr lang="en-US" dirty="0" smtClean="0"/>
          </a:p>
          <a:p>
            <a:r>
              <a:rPr lang="en-US" i="1" dirty="0" smtClean="0"/>
              <a:t>I</a:t>
            </a:r>
            <a:r>
              <a:rPr lang="en-US" dirty="0" smtClean="0"/>
              <a:t> is the </a:t>
            </a:r>
            <a:r>
              <a:rPr lang="en-US" i="1" dirty="0" smtClean="0"/>
              <a:t>second-area moment</a:t>
            </a:r>
            <a:r>
              <a:rPr lang="en-US" dirty="0" smtClean="0"/>
              <a:t> about the </a:t>
            </a:r>
            <a:r>
              <a:rPr lang="en-US" i="1" dirty="0" smtClean="0"/>
              <a:t>z</a:t>
            </a:r>
            <a:r>
              <a:rPr lang="en-US" dirty="0" smtClean="0"/>
              <a:t> axis</a:t>
            </a:r>
            <a:endParaRPr lang="en-US" i="1" dirty="0" smtClean="0"/>
          </a:p>
          <a:p>
            <a:endParaRPr lang="en-US" dirty="0" smtClean="0"/>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7" descr="bud29281_0314"/>
          <p:cNvPicPr>
            <a:picLocks noChangeAspect="1" noChangeArrowheads="1"/>
          </p:cNvPicPr>
          <p:nvPr/>
        </p:nvPicPr>
        <p:blipFill>
          <a:blip r:embed="rId2" cstate="print"/>
          <a:srcRect t="9018"/>
          <a:stretch>
            <a:fillRect/>
          </a:stretch>
        </p:blipFill>
        <p:spPr bwMode="auto">
          <a:xfrm>
            <a:off x="1600200" y="3581400"/>
            <a:ext cx="6938600" cy="2915852"/>
          </a:xfrm>
          <a:prstGeom prst="rect">
            <a:avLst/>
          </a:prstGeom>
          <a:noFill/>
        </p:spPr>
      </p:pic>
      <p:pic>
        <p:nvPicPr>
          <p:cNvPr id="7" name="Picture 8"/>
          <p:cNvPicPr>
            <a:picLocks noChangeAspect="1" noChangeArrowheads="1"/>
          </p:cNvPicPr>
          <p:nvPr/>
        </p:nvPicPr>
        <p:blipFill>
          <a:blip r:embed="rId3" cstate="print"/>
          <a:srcRect/>
          <a:stretch>
            <a:fillRect/>
          </a:stretch>
        </p:blipFill>
        <p:spPr bwMode="auto">
          <a:xfrm>
            <a:off x="2514600" y="1295400"/>
            <a:ext cx="5715000" cy="749300"/>
          </a:xfrm>
          <a:prstGeom prst="rect">
            <a:avLst/>
          </a:prstGeom>
          <a:noFill/>
          <a:ln w="9525">
            <a:noFill/>
            <a:miter lim="800000"/>
            <a:headEnd/>
            <a:tailEnd/>
          </a:ln>
          <a:effectLst/>
        </p:spPr>
      </p:pic>
      <p:pic>
        <p:nvPicPr>
          <p:cNvPr id="8" name="Picture 4"/>
          <p:cNvPicPr>
            <a:picLocks noChangeAspect="1" noChangeArrowheads="1"/>
          </p:cNvPicPr>
          <p:nvPr/>
        </p:nvPicPr>
        <p:blipFill>
          <a:blip r:embed="rId4" cstate="print"/>
          <a:srcRect/>
          <a:stretch>
            <a:fillRect/>
          </a:stretch>
        </p:blipFill>
        <p:spPr>
          <a:xfrm>
            <a:off x="2590800" y="2667000"/>
            <a:ext cx="5715000" cy="708025"/>
          </a:xfrm>
          <a:prstGeom prst="rect">
            <a:avLst/>
          </a:prstGeom>
          <a:noFill/>
          <a:ln/>
        </p:spPr>
      </p:pic>
      <p:sp>
        <p:nvSpPr>
          <p:cNvPr id="9" name="TextBox 8"/>
          <p:cNvSpPr txBox="1"/>
          <p:nvPr/>
        </p:nvSpPr>
        <p:spPr>
          <a:xfrm>
            <a:off x="2819400" y="6396335"/>
            <a:ext cx="1524000" cy="461665"/>
          </a:xfrm>
          <a:prstGeom prst="rect">
            <a:avLst/>
          </a:prstGeom>
          <a:noFill/>
        </p:spPr>
        <p:txBody>
          <a:bodyPr wrap="square" rtlCol="0">
            <a:spAutoFit/>
          </a:bodyPr>
          <a:lstStyle/>
          <a:p>
            <a:r>
              <a:rPr lang="en-US" sz="2400" dirty="0" smtClean="0"/>
              <a:t>Fig. 3−14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95325"/>
            <a:ext cx="8772115" cy="3907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Free-Body Diagram Example 3</a:t>
            </a:r>
            <a:r>
              <a:rPr lang="en-US" dirty="0"/>
              <a:t>–</a:t>
            </a:r>
            <a:r>
              <a:rPr lang="en-US" dirty="0" smtClean="0"/>
              <a:t>1</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10" name="TextBox 9"/>
          <p:cNvSpPr txBox="1"/>
          <p:nvPr/>
        </p:nvSpPr>
        <p:spPr>
          <a:xfrm>
            <a:off x="6934200" y="5257800"/>
            <a:ext cx="1524000" cy="457200"/>
          </a:xfrm>
          <a:prstGeom prst="rect">
            <a:avLst/>
          </a:prstGeom>
          <a:noFill/>
        </p:spPr>
        <p:txBody>
          <a:bodyPr wrap="square" rtlCol="0">
            <a:spAutoFit/>
          </a:bodyPr>
          <a:lstStyle/>
          <a:p>
            <a:r>
              <a:rPr lang="en-US" sz="2400" dirty="0" smtClean="0"/>
              <a:t>Fig. </a:t>
            </a:r>
            <a:r>
              <a:rPr lang="en-US" sz="2400" dirty="0"/>
              <a:t>3–1</a:t>
            </a:r>
            <a:endParaRPr lang="en-US" sz="2400" dirty="0" smtClean="0"/>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4602848"/>
            <a:ext cx="6019800" cy="2058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Stresses for Beams in Bending</a:t>
            </a:r>
            <a:endParaRPr lang="en-US" dirty="0"/>
          </a:p>
        </p:txBody>
      </p:sp>
      <p:sp>
        <p:nvSpPr>
          <p:cNvPr id="3" name="Content Placeholder 2"/>
          <p:cNvSpPr>
            <a:spLocks noGrp="1"/>
          </p:cNvSpPr>
          <p:nvPr>
            <p:ph idx="1"/>
          </p:nvPr>
        </p:nvSpPr>
        <p:spPr>
          <a:xfrm>
            <a:off x="381000" y="838200"/>
            <a:ext cx="8382000" cy="5715000"/>
          </a:xfrm>
        </p:spPr>
        <p:txBody>
          <a:bodyPr/>
          <a:lstStyle/>
          <a:p>
            <a:r>
              <a:rPr lang="en-US" dirty="0" smtClean="0"/>
              <a:t>Maximum bending stress is where </a:t>
            </a:r>
            <a:r>
              <a:rPr lang="en-US" i="1" dirty="0" smtClean="0"/>
              <a:t>y</a:t>
            </a:r>
            <a:r>
              <a:rPr lang="en-US" dirty="0" smtClean="0"/>
              <a:t> is greatest.</a:t>
            </a:r>
          </a:p>
          <a:p>
            <a:endParaRPr lang="en-US" dirty="0" smtClean="0"/>
          </a:p>
          <a:p>
            <a:endParaRPr lang="en-US" dirty="0" smtClean="0"/>
          </a:p>
          <a:p>
            <a:endParaRPr lang="en-US" dirty="0" smtClean="0"/>
          </a:p>
          <a:p>
            <a:r>
              <a:rPr lang="en-US" i="1" dirty="0" smtClean="0"/>
              <a:t>c</a:t>
            </a:r>
            <a:r>
              <a:rPr lang="en-US" dirty="0" smtClean="0"/>
              <a:t> is the magnitude of the greatest </a:t>
            </a:r>
            <a:r>
              <a:rPr lang="en-US" i="1" dirty="0" smtClean="0"/>
              <a:t>y</a:t>
            </a:r>
          </a:p>
          <a:p>
            <a:r>
              <a:rPr lang="en-US" i="1" dirty="0" smtClean="0"/>
              <a:t>Z = </a:t>
            </a:r>
            <a:r>
              <a:rPr lang="en-US" i="1" dirty="0" err="1" smtClean="0"/>
              <a:t>I/c</a:t>
            </a:r>
            <a:r>
              <a:rPr lang="en-US" dirty="0" smtClean="0"/>
              <a:t> is the </a:t>
            </a:r>
            <a:r>
              <a:rPr lang="en-US" i="1" dirty="0" smtClean="0"/>
              <a:t>section modulus</a:t>
            </a:r>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7" descr="bud29281_0314"/>
          <p:cNvPicPr>
            <a:picLocks noChangeAspect="1" noChangeArrowheads="1"/>
          </p:cNvPicPr>
          <p:nvPr/>
        </p:nvPicPr>
        <p:blipFill>
          <a:blip r:embed="rId2" cstate="print"/>
          <a:srcRect t="9018"/>
          <a:stretch>
            <a:fillRect/>
          </a:stretch>
        </p:blipFill>
        <p:spPr bwMode="auto">
          <a:xfrm>
            <a:off x="1600200" y="3581400"/>
            <a:ext cx="6938600" cy="2915852"/>
          </a:xfrm>
          <a:prstGeom prst="rect">
            <a:avLst/>
          </a:prstGeom>
          <a:noFill/>
        </p:spPr>
      </p:pic>
      <p:pic>
        <p:nvPicPr>
          <p:cNvPr id="9" name="Picture 5"/>
          <p:cNvPicPr>
            <a:picLocks noChangeAspect="1" noChangeArrowheads="1"/>
          </p:cNvPicPr>
          <p:nvPr/>
        </p:nvPicPr>
        <p:blipFill>
          <a:blip r:embed="rId3" cstate="print"/>
          <a:srcRect/>
          <a:stretch>
            <a:fillRect/>
          </a:stretch>
        </p:blipFill>
        <p:spPr bwMode="auto">
          <a:xfrm>
            <a:off x="2514600" y="1295400"/>
            <a:ext cx="5410200" cy="693737"/>
          </a:xfrm>
          <a:prstGeom prst="rect">
            <a:avLst/>
          </a:prstGeom>
          <a:noFill/>
          <a:ln w="9525">
            <a:noFill/>
            <a:miter lim="800000"/>
            <a:headEnd/>
            <a:tailEnd/>
          </a:ln>
          <a:effectLst/>
        </p:spPr>
      </p:pic>
      <p:pic>
        <p:nvPicPr>
          <p:cNvPr id="10" name="Picture 6"/>
          <p:cNvPicPr>
            <a:picLocks noChangeAspect="1" noChangeArrowheads="1"/>
          </p:cNvPicPr>
          <p:nvPr/>
        </p:nvPicPr>
        <p:blipFill>
          <a:blip r:embed="rId4" cstate="print"/>
          <a:srcRect/>
          <a:stretch>
            <a:fillRect/>
          </a:stretch>
        </p:blipFill>
        <p:spPr bwMode="auto">
          <a:xfrm>
            <a:off x="2514600" y="1981200"/>
            <a:ext cx="5334000" cy="62388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for Normal Bending Stress</a:t>
            </a:r>
            <a:endParaRPr lang="en-US" dirty="0"/>
          </a:p>
        </p:txBody>
      </p:sp>
      <p:sp>
        <p:nvSpPr>
          <p:cNvPr id="3" name="Content Placeholder 2"/>
          <p:cNvSpPr>
            <a:spLocks noGrp="1"/>
          </p:cNvSpPr>
          <p:nvPr>
            <p:ph idx="1"/>
          </p:nvPr>
        </p:nvSpPr>
        <p:spPr>
          <a:xfrm>
            <a:off x="381000" y="838200"/>
            <a:ext cx="8305800" cy="5791200"/>
          </a:xfrm>
        </p:spPr>
        <p:txBody>
          <a:bodyPr/>
          <a:lstStyle/>
          <a:p>
            <a:r>
              <a:rPr lang="en-US" dirty="0" smtClean="0"/>
              <a:t>Pure bending (though effects of axial, </a:t>
            </a:r>
            <a:r>
              <a:rPr lang="en-US" dirty="0" err="1" smtClean="0"/>
              <a:t>torsional</a:t>
            </a:r>
            <a:r>
              <a:rPr lang="en-US" dirty="0" smtClean="0"/>
              <a:t>, and shear loads are often assumed to have minimal effect on bending stress)</a:t>
            </a:r>
          </a:p>
          <a:p>
            <a:r>
              <a:rPr lang="en-US" dirty="0" smtClean="0"/>
              <a:t>Material is isotropic and homogeneous</a:t>
            </a:r>
          </a:p>
          <a:p>
            <a:r>
              <a:rPr lang="en-US" dirty="0" smtClean="0"/>
              <a:t>Material obeys Hooke’s law</a:t>
            </a:r>
          </a:p>
          <a:p>
            <a:r>
              <a:rPr lang="en-US" dirty="0" smtClean="0"/>
              <a:t>Beam is initially straight with constant cross section</a:t>
            </a:r>
          </a:p>
          <a:p>
            <a:r>
              <a:rPr lang="en-US" dirty="0" smtClean="0"/>
              <a:t>Beam has axis of symmetry in the plane of bending</a:t>
            </a:r>
          </a:p>
          <a:p>
            <a:r>
              <a:rPr lang="en-US" dirty="0" smtClean="0"/>
              <a:t>Proportions are such that failure is by bending rather than crushing, wrinkling, or sidewise buckling</a:t>
            </a:r>
          </a:p>
          <a:p>
            <a:r>
              <a:rPr lang="en-US" dirty="0" smtClean="0"/>
              <a:t>Plane cross sections remain plane during bending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3–5</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0899" name="Picture 3"/>
          <p:cNvPicPr>
            <a:picLocks noChangeAspect="1" noChangeArrowheads="1"/>
          </p:cNvPicPr>
          <p:nvPr/>
        </p:nvPicPr>
        <p:blipFill>
          <a:blip r:embed="rId2" cstate="print"/>
          <a:srcRect/>
          <a:stretch>
            <a:fillRect/>
          </a:stretch>
        </p:blipFill>
        <p:spPr bwMode="auto">
          <a:xfrm>
            <a:off x="380999" y="936712"/>
            <a:ext cx="8763001" cy="968288"/>
          </a:xfrm>
          <a:prstGeom prst="rect">
            <a:avLst/>
          </a:prstGeom>
          <a:noFill/>
          <a:ln w="9525">
            <a:noFill/>
            <a:miter lim="800000"/>
            <a:headEnd/>
            <a:tailEnd/>
          </a:ln>
        </p:spPr>
      </p:pic>
      <p:pic>
        <p:nvPicPr>
          <p:cNvPr id="6" name="Picture 8" descr="bud29281_0315"/>
          <p:cNvPicPr>
            <a:picLocks noChangeAspect="1" noChangeArrowheads="1"/>
          </p:cNvPicPr>
          <p:nvPr/>
        </p:nvPicPr>
        <p:blipFill>
          <a:blip r:embed="rId3" cstate="print"/>
          <a:srcRect t="3090"/>
          <a:stretch>
            <a:fillRect/>
          </a:stretch>
        </p:blipFill>
        <p:spPr bwMode="auto">
          <a:xfrm>
            <a:off x="2514600" y="2057400"/>
            <a:ext cx="4075112" cy="4343400"/>
          </a:xfrm>
          <a:prstGeom prst="rect">
            <a:avLst/>
          </a:prstGeom>
          <a:noFill/>
        </p:spPr>
      </p:pic>
      <p:sp>
        <p:nvSpPr>
          <p:cNvPr id="8" name="TextBox 7"/>
          <p:cNvSpPr txBox="1"/>
          <p:nvPr/>
        </p:nvSpPr>
        <p:spPr>
          <a:xfrm>
            <a:off x="4953000" y="6324600"/>
            <a:ext cx="1905000" cy="338554"/>
          </a:xfrm>
          <a:prstGeom prst="rect">
            <a:avLst/>
          </a:prstGeom>
          <a:noFill/>
        </p:spPr>
        <p:txBody>
          <a:bodyPr wrap="square" rtlCol="0">
            <a:spAutoFit/>
          </a:bodyPr>
          <a:lstStyle/>
          <a:p>
            <a:r>
              <a:rPr lang="en-US" sz="1600" dirty="0" smtClean="0"/>
              <a:t>Dimensions in mm</a:t>
            </a:r>
          </a:p>
        </p:txBody>
      </p:sp>
      <p:sp>
        <p:nvSpPr>
          <p:cNvPr id="9" name="TextBox 8"/>
          <p:cNvSpPr txBox="1"/>
          <p:nvPr/>
        </p:nvSpPr>
        <p:spPr>
          <a:xfrm>
            <a:off x="3429000" y="6396335"/>
            <a:ext cx="1524000" cy="461665"/>
          </a:xfrm>
          <a:prstGeom prst="rect">
            <a:avLst/>
          </a:prstGeom>
          <a:noFill/>
        </p:spPr>
        <p:txBody>
          <a:bodyPr wrap="square" rtlCol="0">
            <a:spAutoFit/>
          </a:bodyPr>
          <a:lstStyle/>
          <a:p>
            <a:r>
              <a:rPr lang="en-US" sz="2400" dirty="0" smtClean="0"/>
              <a:t>Fig. 3−15</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3–5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8" descr="bud29281_0315"/>
          <p:cNvPicPr>
            <a:picLocks noChangeAspect="1" noChangeArrowheads="1"/>
          </p:cNvPicPr>
          <p:nvPr/>
        </p:nvPicPr>
        <p:blipFill>
          <a:blip r:embed="rId2" cstate="print"/>
          <a:srcRect t="3090"/>
          <a:stretch>
            <a:fillRect/>
          </a:stretch>
        </p:blipFill>
        <p:spPr bwMode="auto">
          <a:xfrm>
            <a:off x="2907938" y="2754183"/>
            <a:ext cx="3492862" cy="3722817"/>
          </a:xfrm>
          <a:prstGeom prst="rect">
            <a:avLst/>
          </a:prstGeom>
          <a:noFill/>
        </p:spPr>
      </p:pic>
      <p:pic>
        <p:nvPicPr>
          <p:cNvPr id="81922" name="Picture 2"/>
          <p:cNvPicPr>
            <a:picLocks noChangeAspect="1" noChangeArrowheads="1"/>
          </p:cNvPicPr>
          <p:nvPr/>
        </p:nvPicPr>
        <p:blipFill>
          <a:blip r:embed="rId3" cstate="print"/>
          <a:srcRect/>
          <a:stretch>
            <a:fillRect/>
          </a:stretch>
        </p:blipFill>
        <p:spPr bwMode="auto">
          <a:xfrm>
            <a:off x="441778" y="723900"/>
            <a:ext cx="8702221" cy="20193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3–5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8" descr="bud29281_0315"/>
          <p:cNvPicPr>
            <a:picLocks noChangeAspect="1" noChangeArrowheads="1"/>
          </p:cNvPicPr>
          <p:nvPr/>
        </p:nvPicPr>
        <p:blipFill>
          <a:blip r:embed="rId2" cstate="print"/>
          <a:srcRect t="3090"/>
          <a:stretch>
            <a:fillRect/>
          </a:stretch>
        </p:blipFill>
        <p:spPr bwMode="auto">
          <a:xfrm>
            <a:off x="2907938" y="2754183"/>
            <a:ext cx="3492862" cy="3722817"/>
          </a:xfrm>
          <a:prstGeom prst="rect">
            <a:avLst/>
          </a:prstGeom>
          <a:noFill/>
        </p:spPr>
      </p:pic>
      <p:pic>
        <p:nvPicPr>
          <p:cNvPr id="82946" name="Picture 2"/>
          <p:cNvPicPr>
            <a:picLocks noChangeAspect="1" noChangeArrowheads="1"/>
          </p:cNvPicPr>
          <p:nvPr/>
        </p:nvPicPr>
        <p:blipFill>
          <a:blip r:embed="rId3" cstate="print"/>
          <a:srcRect/>
          <a:stretch>
            <a:fillRect/>
          </a:stretch>
        </p:blipFill>
        <p:spPr bwMode="auto">
          <a:xfrm>
            <a:off x="457200" y="762000"/>
            <a:ext cx="8686799" cy="1258255"/>
          </a:xfrm>
          <a:prstGeom prst="rect">
            <a:avLst/>
          </a:prstGeom>
          <a:noFill/>
          <a:ln w="9525">
            <a:noFill/>
            <a:miter lim="800000"/>
            <a:headEnd/>
            <a:tailEnd/>
          </a:ln>
        </p:spPr>
      </p:pic>
      <p:pic>
        <p:nvPicPr>
          <p:cNvPr id="82947" name="Picture 3"/>
          <p:cNvPicPr>
            <a:picLocks noChangeAspect="1" noChangeArrowheads="1"/>
          </p:cNvPicPr>
          <p:nvPr/>
        </p:nvPicPr>
        <p:blipFill>
          <a:blip r:embed="rId4" cstate="print"/>
          <a:srcRect/>
          <a:stretch>
            <a:fillRect/>
          </a:stretch>
        </p:blipFill>
        <p:spPr bwMode="auto">
          <a:xfrm>
            <a:off x="457200" y="1981200"/>
            <a:ext cx="8686800" cy="1270846"/>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3–5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3970" name="Picture 2"/>
          <p:cNvPicPr>
            <a:picLocks noChangeAspect="1" noChangeArrowheads="1"/>
          </p:cNvPicPr>
          <p:nvPr/>
        </p:nvPicPr>
        <p:blipFill>
          <a:blip r:embed="rId2" cstate="print"/>
          <a:srcRect/>
          <a:stretch>
            <a:fillRect/>
          </a:stretch>
        </p:blipFill>
        <p:spPr bwMode="auto">
          <a:xfrm>
            <a:off x="381000" y="762001"/>
            <a:ext cx="8743071" cy="50292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3–5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4994" name="Picture 2"/>
          <p:cNvPicPr>
            <a:picLocks noChangeAspect="1" noChangeArrowheads="1"/>
          </p:cNvPicPr>
          <p:nvPr/>
        </p:nvPicPr>
        <p:blipFill>
          <a:blip r:embed="rId2" cstate="print"/>
          <a:srcRect/>
          <a:stretch>
            <a:fillRect/>
          </a:stretch>
        </p:blipFill>
        <p:spPr bwMode="auto">
          <a:xfrm>
            <a:off x="381001" y="762000"/>
            <a:ext cx="8763000" cy="2712558"/>
          </a:xfrm>
          <a:prstGeom prst="rect">
            <a:avLst/>
          </a:prstGeom>
          <a:noFill/>
          <a:ln w="9525">
            <a:noFill/>
            <a:miter lim="800000"/>
            <a:headEnd/>
            <a:tailEnd/>
          </a:ln>
        </p:spPr>
      </p:pic>
      <p:pic>
        <p:nvPicPr>
          <p:cNvPr id="84995" name="Picture 3"/>
          <p:cNvPicPr>
            <a:picLocks noChangeAspect="1" noChangeArrowheads="1"/>
          </p:cNvPicPr>
          <p:nvPr/>
        </p:nvPicPr>
        <p:blipFill>
          <a:blip r:embed="rId3" cstate="print"/>
          <a:srcRect/>
          <a:stretch>
            <a:fillRect/>
          </a:stretch>
        </p:blipFill>
        <p:spPr bwMode="auto">
          <a:xfrm>
            <a:off x="381000" y="1524000"/>
            <a:ext cx="828675" cy="263669"/>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381000" y="2914650"/>
            <a:ext cx="828675" cy="263669"/>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Two-Plane Bending</a:t>
            </a:r>
            <a:endParaRPr lang="en-US" dirty="0"/>
          </a:p>
        </p:txBody>
      </p:sp>
      <p:sp>
        <p:nvSpPr>
          <p:cNvPr id="3" name="Content Placeholder 2"/>
          <p:cNvSpPr>
            <a:spLocks noGrp="1"/>
          </p:cNvSpPr>
          <p:nvPr>
            <p:ph idx="1"/>
          </p:nvPr>
        </p:nvSpPr>
        <p:spPr>
          <a:xfrm>
            <a:off x="381000" y="838200"/>
            <a:ext cx="8382000" cy="5562600"/>
          </a:xfrm>
        </p:spPr>
        <p:txBody>
          <a:bodyPr/>
          <a:lstStyle/>
          <a:p>
            <a:r>
              <a:rPr lang="en-US" dirty="0" smtClean="0"/>
              <a:t>Consider bending in both </a:t>
            </a:r>
            <a:r>
              <a:rPr lang="en-US" i="1" dirty="0" err="1" smtClean="0"/>
              <a:t>xy</a:t>
            </a:r>
            <a:r>
              <a:rPr lang="en-US" dirty="0" smtClean="0"/>
              <a:t> and </a:t>
            </a:r>
            <a:r>
              <a:rPr lang="en-US" i="1" dirty="0" err="1" smtClean="0"/>
              <a:t>xz</a:t>
            </a:r>
            <a:r>
              <a:rPr lang="en-US" dirty="0" smtClean="0"/>
              <a:t> planes</a:t>
            </a:r>
          </a:p>
          <a:p>
            <a:r>
              <a:rPr lang="en-US" dirty="0" smtClean="0"/>
              <a:t>Cross sections with one or two planes of symmetry only</a:t>
            </a:r>
          </a:p>
          <a:p>
            <a:endParaRPr lang="en-US" dirty="0" smtClean="0"/>
          </a:p>
          <a:p>
            <a:endParaRPr lang="en-US" dirty="0" smtClean="0"/>
          </a:p>
          <a:p>
            <a:r>
              <a:rPr lang="en-US" dirty="0" smtClean="0"/>
              <a:t>For solid circular cross section, the maximum bending stress is</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1676400"/>
            <a:ext cx="641985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009900"/>
            <a:ext cx="84486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13" y="2813521"/>
            <a:ext cx="5774138" cy="4050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73219"/>
            <a:ext cx="8763000" cy="1240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13" y="695325"/>
            <a:ext cx="8764988" cy="949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3–6</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990600" y="6396335"/>
            <a:ext cx="1524000" cy="461665"/>
          </a:xfrm>
          <a:prstGeom prst="rect">
            <a:avLst/>
          </a:prstGeom>
          <a:noFill/>
        </p:spPr>
        <p:txBody>
          <a:bodyPr wrap="square" rtlCol="0">
            <a:spAutoFit/>
          </a:bodyPr>
          <a:lstStyle/>
          <a:p>
            <a:r>
              <a:rPr lang="en-US" sz="2400" dirty="0" smtClean="0"/>
              <a:t>Fig. 3−16</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872"/>
          <a:stretch/>
        </p:blipFill>
        <p:spPr bwMode="auto">
          <a:xfrm>
            <a:off x="381000" y="2760416"/>
            <a:ext cx="4108161"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3757"/>
          <a:stretch/>
        </p:blipFill>
        <p:spPr bwMode="auto">
          <a:xfrm>
            <a:off x="4495800" y="2760416"/>
            <a:ext cx="4648198"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999" y="714376"/>
            <a:ext cx="8762999" cy="1686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3–6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3886200" y="6396335"/>
            <a:ext cx="1524000" cy="461665"/>
          </a:xfrm>
          <a:prstGeom prst="rect">
            <a:avLst/>
          </a:prstGeom>
          <a:noFill/>
        </p:spPr>
        <p:txBody>
          <a:bodyPr wrap="square" rtlCol="0">
            <a:spAutoFit/>
          </a:bodyPr>
          <a:lstStyle/>
          <a:p>
            <a:r>
              <a:rPr lang="en-US" sz="2400" dirty="0" smtClean="0"/>
              <a:t>Fig. 3−16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824096"/>
            <a:ext cx="6019800" cy="2058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62000"/>
            <a:ext cx="8762999" cy="306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Free-Body Diagram Example </a:t>
            </a:r>
            <a:r>
              <a:rPr lang="en-US" dirty="0"/>
              <a:t>3–1</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361"/>
          <a:stretch/>
        </p:blipFill>
        <p:spPr bwMode="auto">
          <a:xfrm>
            <a:off x="381000" y="697974"/>
            <a:ext cx="8763000" cy="4761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3–6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8" name="TextBox 7"/>
          <p:cNvSpPr txBox="1"/>
          <p:nvPr/>
        </p:nvSpPr>
        <p:spPr>
          <a:xfrm>
            <a:off x="6907696" y="2839941"/>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
        <p:nvSpPr>
          <p:cNvPr id="10" name="TextBox 9"/>
          <p:cNvSpPr txBox="1"/>
          <p:nvPr/>
        </p:nvSpPr>
        <p:spPr>
          <a:xfrm>
            <a:off x="7315200" y="4572000"/>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464" y="2343484"/>
            <a:ext cx="5774138" cy="4050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542"/>
          <a:stretch/>
        </p:blipFill>
        <p:spPr bwMode="auto">
          <a:xfrm>
            <a:off x="381001" y="714375"/>
            <a:ext cx="8762999" cy="162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3–6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9" name="TextBox 8"/>
          <p:cNvSpPr txBox="1"/>
          <p:nvPr/>
        </p:nvSpPr>
        <p:spPr>
          <a:xfrm>
            <a:off x="7848600" y="1676400"/>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Shear Stresses for Beams in Bending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descr="bud29281_0317a"/>
          <p:cNvPicPr>
            <a:picLocks noChangeAspect="1" noChangeArrowheads="1"/>
          </p:cNvPicPr>
          <p:nvPr/>
        </p:nvPicPr>
        <p:blipFill>
          <a:blip r:embed="rId2" cstate="print"/>
          <a:srcRect l="1518" t="9034" r="2828"/>
          <a:stretch>
            <a:fillRect/>
          </a:stretch>
        </p:blipFill>
        <p:spPr bwMode="auto">
          <a:xfrm>
            <a:off x="457200" y="762000"/>
            <a:ext cx="4724400" cy="2265337"/>
          </a:xfrm>
          <a:prstGeom prst="rect">
            <a:avLst/>
          </a:prstGeom>
          <a:noFill/>
        </p:spPr>
      </p:pic>
      <p:pic>
        <p:nvPicPr>
          <p:cNvPr id="6" name="Picture 6" descr="bud29281_0317b"/>
          <p:cNvPicPr>
            <a:picLocks noChangeAspect="1" noChangeArrowheads="1"/>
          </p:cNvPicPr>
          <p:nvPr/>
        </p:nvPicPr>
        <p:blipFill>
          <a:blip r:embed="rId3" cstate="print"/>
          <a:srcRect l="19481" t="9604" r="28571"/>
          <a:stretch>
            <a:fillRect/>
          </a:stretch>
        </p:blipFill>
        <p:spPr bwMode="auto">
          <a:xfrm>
            <a:off x="5410200" y="1295400"/>
            <a:ext cx="3200400" cy="2259151"/>
          </a:xfrm>
          <a:prstGeom prst="rect">
            <a:avLst/>
          </a:prstGeom>
          <a:noFill/>
        </p:spPr>
      </p:pic>
      <p:pic>
        <p:nvPicPr>
          <p:cNvPr id="7" name="Picture 6" descr="bud29281_0317c"/>
          <p:cNvPicPr>
            <a:picLocks noChangeAspect="1" noChangeArrowheads="1"/>
          </p:cNvPicPr>
          <p:nvPr/>
        </p:nvPicPr>
        <p:blipFill>
          <a:blip r:embed="rId4" cstate="print"/>
          <a:srcRect l="6248" t="10946" r="4719"/>
          <a:stretch>
            <a:fillRect/>
          </a:stretch>
        </p:blipFill>
        <p:spPr bwMode="auto">
          <a:xfrm>
            <a:off x="4724400" y="3657600"/>
            <a:ext cx="4419600" cy="1892535"/>
          </a:xfrm>
          <a:prstGeom prst="rect">
            <a:avLst/>
          </a:prstGeom>
          <a:noFill/>
        </p:spPr>
      </p:pic>
      <p:pic>
        <p:nvPicPr>
          <p:cNvPr id="90114" name="Picture 2"/>
          <p:cNvPicPr>
            <a:picLocks noChangeAspect="1" noChangeArrowheads="1"/>
          </p:cNvPicPr>
          <p:nvPr/>
        </p:nvPicPr>
        <p:blipFill>
          <a:blip r:embed="rId5" cstate="print"/>
          <a:srcRect/>
          <a:stretch>
            <a:fillRect/>
          </a:stretch>
        </p:blipFill>
        <p:spPr bwMode="auto">
          <a:xfrm>
            <a:off x="7162155" y="857250"/>
            <a:ext cx="1981845" cy="590550"/>
          </a:xfrm>
          <a:prstGeom prst="rect">
            <a:avLst/>
          </a:prstGeom>
          <a:noFill/>
          <a:ln w="9525">
            <a:noFill/>
            <a:miter lim="800000"/>
            <a:headEnd/>
            <a:tailEnd/>
          </a:ln>
        </p:spPr>
      </p:pic>
      <p:pic>
        <p:nvPicPr>
          <p:cNvPr id="90115" name="Picture 3"/>
          <p:cNvPicPr>
            <a:picLocks noChangeAspect="1" noChangeArrowheads="1"/>
          </p:cNvPicPr>
          <p:nvPr/>
        </p:nvPicPr>
        <p:blipFill>
          <a:blip r:embed="rId6" cstate="print"/>
          <a:srcRect/>
          <a:stretch>
            <a:fillRect/>
          </a:stretch>
        </p:blipFill>
        <p:spPr bwMode="auto">
          <a:xfrm>
            <a:off x="5257800" y="866774"/>
            <a:ext cx="1076327" cy="504826"/>
          </a:xfrm>
          <a:prstGeom prst="rect">
            <a:avLst/>
          </a:prstGeom>
          <a:noFill/>
          <a:ln w="9525">
            <a:noFill/>
            <a:miter lim="800000"/>
            <a:headEnd/>
            <a:tailEnd/>
          </a:ln>
        </p:spPr>
      </p:pic>
      <p:pic>
        <p:nvPicPr>
          <p:cNvPr id="11" name="Picture 7"/>
          <p:cNvPicPr>
            <a:picLocks noChangeAspect="1" noChangeArrowheads="1"/>
          </p:cNvPicPr>
          <p:nvPr/>
        </p:nvPicPr>
        <p:blipFill>
          <a:blip r:embed="rId7" cstate="print"/>
          <a:srcRect/>
          <a:stretch>
            <a:fillRect/>
          </a:stretch>
        </p:blipFill>
        <p:spPr bwMode="auto">
          <a:xfrm>
            <a:off x="685800" y="5679311"/>
            <a:ext cx="5728854" cy="797689"/>
          </a:xfrm>
          <a:prstGeom prst="rect">
            <a:avLst/>
          </a:prstGeom>
          <a:noFill/>
          <a:ln w="9525">
            <a:noFill/>
            <a:miter lim="800000"/>
            <a:headEnd/>
            <a:tailEnd/>
          </a:ln>
          <a:effectLst/>
        </p:spPr>
      </p:pic>
      <p:pic>
        <p:nvPicPr>
          <p:cNvPr id="90116" name="Picture 4"/>
          <p:cNvPicPr>
            <a:picLocks noChangeAspect="1" noChangeArrowheads="1"/>
          </p:cNvPicPr>
          <p:nvPr/>
        </p:nvPicPr>
        <p:blipFill>
          <a:blip r:embed="rId8" cstate="print"/>
          <a:srcRect/>
          <a:stretch>
            <a:fillRect/>
          </a:stretch>
        </p:blipFill>
        <p:spPr bwMode="auto">
          <a:xfrm>
            <a:off x="533400" y="4572000"/>
            <a:ext cx="3067050" cy="942975"/>
          </a:xfrm>
          <a:prstGeom prst="rect">
            <a:avLst/>
          </a:prstGeom>
          <a:noFill/>
          <a:ln w="9525">
            <a:noFill/>
            <a:miter lim="800000"/>
            <a:headEnd/>
            <a:tailEnd/>
          </a:ln>
        </p:spPr>
      </p:pic>
      <p:sp>
        <p:nvSpPr>
          <p:cNvPr id="12" name="TextBox 11"/>
          <p:cNvSpPr txBox="1"/>
          <p:nvPr/>
        </p:nvSpPr>
        <p:spPr>
          <a:xfrm>
            <a:off x="1905000" y="3200400"/>
            <a:ext cx="1524000" cy="461665"/>
          </a:xfrm>
          <a:prstGeom prst="rect">
            <a:avLst/>
          </a:prstGeom>
          <a:noFill/>
        </p:spPr>
        <p:txBody>
          <a:bodyPr wrap="square" rtlCol="0">
            <a:spAutoFit/>
          </a:bodyPr>
          <a:lstStyle/>
          <a:p>
            <a:r>
              <a:rPr lang="en-US" sz="2400" dirty="0" smtClean="0"/>
              <a:t>Fig. 3−17</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Transverse Shear Stress</a:t>
            </a:r>
            <a:endParaRPr lang="en-US" dirty="0"/>
          </a:p>
        </p:txBody>
      </p:sp>
      <p:sp>
        <p:nvSpPr>
          <p:cNvPr id="3" name="Content Placeholder 2"/>
          <p:cNvSpPr>
            <a:spLocks noGrp="1"/>
          </p:cNvSpPr>
          <p:nvPr>
            <p:ph idx="1"/>
          </p:nvPr>
        </p:nvSpPr>
        <p:spPr>
          <a:xfrm>
            <a:off x="381000" y="5562600"/>
            <a:ext cx="8458200" cy="990600"/>
          </a:xfrm>
        </p:spPr>
        <p:txBody>
          <a:bodyPr/>
          <a:lstStyle/>
          <a:p>
            <a:r>
              <a:rPr lang="en-US" dirty="0" smtClean="0"/>
              <a:t>Transverse shear stress is always accompanied with bending stress.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8"/>
          <p:cNvPicPr>
            <a:picLocks noChangeAspect="1" noChangeArrowheads="1"/>
          </p:cNvPicPr>
          <p:nvPr/>
        </p:nvPicPr>
        <p:blipFill>
          <a:blip r:embed="rId2" cstate="print"/>
          <a:srcRect/>
          <a:stretch>
            <a:fillRect/>
          </a:stretch>
        </p:blipFill>
        <p:spPr bwMode="auto">
          <a:xfrm>
            <a:off x="2133600" y="4084637"/>
            <a:ext cx="6096000" cy="735013"/>
          </a:xfrm>
          <a:prstGeom prst="rect">
            <a:avLst/>
          </a:prstGeom>
          <a:noFill/>
          <a:ln w="9525">
            <a:noFill/>
            <a:miter lim="800000"/>
            <a:headEnd/>
            <a:tailEnd/>
          </a:ln>
          <a:effectLst/>
        </p:spPr>
      </p:pic>
      <p:pic>
        <p:nvPicPr>
          <p:cNvPr id="6" name="Picture 4"/>
          <p:cNvPicPr>
            <a:picLocks noChangeAspect="1" noChangeArrowheads="1"/>
          </p:cNvPicPr>
          <p:nvPr/>
        </p:nvPicPr>
        <p:blipFill>
          <a:blip r:embed="rId3" cstate="print"/>
          <a:srcRect/>
          <a:stretch>
            <a:fillRect/>
          </a:stretch>
        </p:blipFill>
        <p:spPr>
          <a:xfrm>
            <a:off x="2590800" y="4868862"/>
            <a:ext cx="5638800" cy="731838"/>
          </a:xfrm>
          <a:prstGeom prst="rect">
            <a:avLst/>
          </a:prstGeom>
          <a:noFill/>
          <a:ln/>
        </p:spPr>
      </p:pic>
      <p:pic>
        <p:nvPicPr>
          <p:cNvPr id="91138" name="Picture 2"/>
          <p:cNvPicPr>
            <a:picLocks noChangeAspect="1" noChangeArrowheads="1"/>
          </p:cNvPicPr>
          <p:nvPr/>
        </p:nvPicPr>
        <p:blipFill>
          <a:blip r:embed="rId4" cstate="print"/>
          <a:srcRect/>
          <a:stretch>
            <a:fillRect/>
          </a:stretch>
        </p:blipFill>
        <p:spPr bwMode="auto">
          <a:xfrm>
            <a:off x="1143001" y="714375"/>
            <a:ext cx="6705600" cy="3421039"/>
          </a:xfrm>
          <a:prstGeom prst="rect">
            <a:avLst/>
          </a:prstGeom>
          <a:noFill/>
          <a:ln w="9525">
            <a:noFill/>
            <a:miter lim="800000"/>
            <a:headEnd/>
            <a:tailEnd/>
          </a:ln>
        </p:spPr>
      </p:pic>
      <p:sp>
        <p:nvSpPr>
          <p:cNvPr id="8" name="TextBox 7"/>
          <p:cNvSpPr txBox="1"/>
          <p:nvPr/>
        </p:nvSpPr>
        <p:spPr>
          <a:xfrm>
            <a:off x="4343400" y="3581400"/>
            <a:ext cx="1524000" cy="461665"/>
          </a:xfrm>
          <a:prstGeom prst="rect">
            <a:avLst/>
          </a:prstGeom>
          <a:noFill/>
        </p:spPr>
        <p:txBody>
          <a:bodyPr wrap="square" rtlCol="0">
            <a:spAutoFit/>
          </a:bodyPr>
          <a:lstStyle/>
          <a:p>
            <a:r>
              <a:rPr lang="en-US" sz="2400" dirty="0" smtClean="0"/>
              <a:t>Fig. 3−18</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Transverse Shear Stress in a Rectangular Beam</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4"/>
          <p:cNvPicPr>
            <a:picLocks noChangeAspect="1" noChangeArrowheads="1"/>
          </p:cNvPicPr>
          <p:nvPr/>
        </p:nvPicPr>
        <p:blipFill>
          <a:blip r:embed="rId2" cstate="print"/>
          <a:srcRect r="78379"/>
          <a:stretch>
            <a:fillRect/>
          </a:stretch>
        </p:blipFill>
        <p:spPr>
          <a:xfrm>
            <a:off x="1143000" y="4495800"/>
            <a:ext cx="1219200" cy="731838"/>
          </a:xfrm>
          <a:prstGeom prst="rect">
            <a:avLst/>
          </a:prstGeom>
          <a:noFill/>
          <a:ln/>
        </p:spPr>
      </p:pic>
      <p:pic>
        <p:nvPicPr>
          <p:cNvPr id="92162" name="Picture 2"/>
          <p:cNvPicPr>
            <a:picLocks noChangeAspect="1" noChangeArrowheads="1"/>
          </p:cNvPicPr>
          <p:nvPr/>
        </p:nvPicPr>
        <p:blipFill>
          <a:blip r:embed="rId3" cstate="print"/>
          <a:srcRect/>
          <a:stretch>
            <a:fillRect/>
          </a:stretch>
        </p:blipFill>
        <p:spPr bwMode="auto">
          <a:xfrm>
            <a:off x="1219200" y="695325"/>
            <a:ext cx="7467600" cy="3090819"/>
          </a:xfrm>
          <a:prstGeom prst="rect">
            <a:avLst/>
          </a:prstGeom>
          <a:noFill/>
          <a:ln w="9525">
            <a:noFill/>
            <a:miter lim="800000"/>
            <a:headEnd/>
            <a:tailEnd/>
          </a:ln>
        </p:spPr>
      </p:pic>
      <p:pic>
        <p:nvPicPr>
          <p:cNvPr id="10" name="Picture 5"/>
          <p:cNvPicPr>
            <a:picLocks noChangeAspect="1" noChangeArrowheads="1"/>
          </p:cNvPicPr>
          <p:nvPr/>
        </p:nvPicPr>
        <p:blipFill>
          <a:blip r:embed="rId4" cstate="print"/>
          <a:srcRect r="20816"/>
          <a:stretch>
            <a:fillRect/>
          </a:stretch>
        </p:blipFill>
        <p:spPr bwMode="auto">
          <a:xfrm>
            <a:off x="1219200" y="3733800"/>
            <a:ext cx="5791200" cy="776287"/>
          </a:xfrm>
          <a:prstGeom prst="rect">
            <a:avLst/>
          </a:prstGeom>
          <a:noFill/>
          <a:ln w="9525">
            <a:noFill/>
            <a:miter lim="800000"/>
            <a:headEnd/>
            <a:tailEnd/>
          </a:ln>
          <a:effectLst/>
        </p:spPr>
      </p:pic>
      <p:pic>
        <p:nvPicPr>
          <p:cNvPr id="11" name="Picture 6"/>
          <p:cNvPicPr>
            <a:picLocks noChangeAspect="1" noChangeArrowheads="1"/>
          </p:cNvPicPr>
          <p:nvPr/>
        </p:nvPicPr>
        <p:blipFill>
          <a:blip r:embed="rId5" cstate="print"/>
          <a:srcRect l="5195" r="64935"/>
          <a:stretch>
            <a:fillRect/>
          </a:stretch>
        </p:blipFill>
        <p:spPr bwMode="auto">
          <a:xfrm>
            <a:off x="2362200" y="4572000"/>
            <a:ext cx="1752600" cy="595313"/>
          </a:xfrm>
          <a:prstGeom prst="rect">
            <a:avLst/>
          </a:prstGeom>
          <a:noFill/>
          <a:ln w="9525">
            <a:noFill/>
            <a:miter lim="800000"/>
            <a:headEnd/>
            <a:tailEnd/>
          </a:ln>
          <a:effectLst/>
        </p:spPr>
      </p:pic>
      <p:pic>
        <p:nvPicPr>
          <p:cNvPr id="12" name="Picture 7"/>
          <p:cNvPicPr>
            <a:picLocks noChangeAspect="1" noChangeArrowheads="1"/>
          </p:cNvPicPr>
          <p:nvPr/>
        </p:nvPicPr>
        <p:blipFill>
          <a:blip r:embed="rId6" cstate="print"/>
          <a:srcRect r="77778"/>
          <a:stretch>
            <a:fillRect/>
          </a:stretch>
        </p:blipFill>
        <p:spPr bwMode="auto">
          <a:xfrm>
            <a:off x="5867400" y="4572001"/>
            <a:ext cx="1143000" cy="649552"/>
          </a:xfrm>
          <a:prstGeom prst="rect">
            <a:avLst/>
          </a:prstGeom>
          <a:noFill/>
          <a:ln w="9525">
            <a:noFill/>
            <a:miter lim="800000"/>
            <a:headEnd/>
            <a:tailEnd/>
          </a:ln>
          <a:effectLst/>
        </p:spPr>
      </p:pic>
      <p:pic>
        <p:nvPicPr>
          <p:cNvPr id="13" name="Picture 8"/>
          <p:cNvPicPr>
            <a:picLocks noChangeAspect="1" noChangeArrowheads="1"/>
          </p:cNvPicPr>
          <p:nvPr/>
        </p:nvPicPr>
        <p:blipFill>
          <a:blip r:embed="rId7" cstate="print"/>
          <a:srcRect/>
          <a:stretch>
            <a:fillRect/>
          </a:stretch>
        </p:blipFill>
        <p:spPr bwMode="auto">
          <a:xfrm>
            <a:off x="1219200" y="5410200"/>
            <a:ext cx="5715000" cy="735013"/>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Values of Transverse Shear Stress</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6" name="TextBox 5"/>
          <p:cNvSpPr txBox="1"/>
          <p:nvPr/>
        </p:nvSpPr>
        <p:spPr>
          <a:xfrm>
            <a:off x="3886200" y="4495800"/>
            <a:ext cx="1524000" cy="461665"/>
          </a:xfrm>
          <a:prstGeom prst="rect">
            <a:avLst/>
          </a:prstGeom>
          <a:noFill/>
        </p:spPr>
        <p:txBody>
          <a:bodyPr wrap="square" rtlCol="0">
            <a:spAutoFit/>
          </a:bodyPr>
          <a:lstStyle/>
          <a:p>
            <a:r>
              <a:rPr lang="en-US" sz="2400" dirty="0" smtClean="0"/>
              <a:t>Table 3−2</a:t>
            </a:r>
          </a:p>
        </p:txBody>
      </p:sp>
      <p:pic>
        <p:nvPicPr>
          <p:cNvPr id="645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43972"/>
            <a:ext cx="8763000" cy="3770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Significance of Transverse Shear </a:t>
            </a:r>
            <a:r>
              <a:rPr lang="en-US" dirty="0"/>
              <a:t>C</a:t>
            </a:r>
            <a:r>
              <a:rPr lang="en-US" dirty="0" smtClean="0"/>
              <a:t>ompared to Bending</a:t>
            </a:r>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457200" y="2971800"/>
            <a:ext cx="8659789" cy="3581400"/>
          </a:xfrm>
          <a:prstGeom prst="rect">
            <a:avLst/>
          </a:prstGeom>
          <a:noFill/>
          <a:ln w="9525">
            <a:noFill/>
            <a:miter lim="800000"/>
            <a:headEnd/>
            <a:tailEnd/>
          </a:ln>
        </p:spPr>
      </p:pic>
      <p:sp>
        <p:nvSpPr>
          <p:cNvPr id="4" name="Footer Placeholder 3"/>
          <p:cNvSpPr>
            <a:spLocks noGrp="1"/>
          </p:cNvSpPr>
          <p:nvPr>
            <p:ph type="ftr" sz="quarter" idx="11"/>
          </p:nvPr>
        </p:nvSpPr>
        <p:spPr>
          <a:xfrm>
            <a:off x="6629400" y="6553200"/>
            <a:ext cx="2514600" cy="304800"/>
          </a:xfrm>
        </p:spPr>
        <p:txBody>
          <a:bodyPr/>
          <a:lstStyle/>
          <a:p>
            <a:r>
              <a:rPr lang="en-US" dirty="0" err="1" smtClean="0"/>
              <a:t>Shigley’s</a:t>
            </a:r>
            <a:r>
              <a:rPr lang="en-US" dirty="0" smtClean="0"/>
              <a:t> Mechanical Engineering Design</a:t>
            </a:r>
            <a:endParaRPr lang="en-US" dirty="0"/>
          </a:p>
        </p:txBody>
      </p:sp>
      <p:sp>
        <p:nvSpPr>
          <p:cNvPr id="5" name="Content Placeholder 2"/>
          <p:cNvSpPr>
            <a:spLocks noGrp="1"/>
          </p:cNvSpPr>
          <p:nvPr>
            <p:ph idx="1"/>
          </p:nvPr>
        </p:nvSpPr>
        <p:spPr>
          <a:xfrm>
            <a:off x="533400" y="762000"/>
            <a:ext cx="8610600" cy="2514600"/>
          </a:xfrm>
        </p:spPr>
        <p:txBody>
          <a:bodyPr/>
          <a:lstStyle/>
          <a:p>
            <a:r>
              <a:rPr lang="en-US" dirty="0" smtClean="0"/>
              <a:t>Example:  Cantilever beam, rectangular cross section</a:t>
            </a:r>
          </a:p>
          <a:p>
            <a:r>
              <a:rPr lang="en-US" dirty="0" smtClean="0"/>
              <a:t>Maximum shear stress, including bending stress (</a:t>
            </a:r>
            <a:r>
              <a:rPr lang="en-US" i="1" dirty="0" smtClean="0"/>
              <a:t>My/I</a:t>
            </a:r>
            <a:r>
              <a:rPr lang="en-US" dirty="0" smtClean="0"/>
              <a:t>) and transverse shear stress (</a:t>
            </a:r>
            <a:r>
              <a:rPr lang="en-US" i="1" dirty="0" smtClean="0"/>
              <a:t>VQ</a:t>
            </a:r>
            <a:r>
              <a:rPr lang="en-US" dirty="0" smtClean="0"/>
              <a:t>/</a:t>
            </a:r>
            <a:r>
              <a:rPr lang="en-US" i="1" dirty="0" err="1" smtClean="0"/>
              <a:t>Ib</a:t>
            </a:r>
            <a:r>
              <a:rPr lang="en-US" dirty="0" smtClean="0"/>
              <a:t>),</a:t>
            </a:r>
            <a:endParaRPr lang="en-US" dirty="0"/>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009775"/>
            <a:ext cx="77247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Significance of Transverse Shear </a:t>
            </a:r>
            <a:r>
              <a:rPr lang="en-US" dirty="0"/>
              <a:t>C</a:t>
            </a:r>
            <a:r>
              <a:rPr lang="en-US" dirty="0" smtClean="0"/>
              <a:t>ompared to Bending</a:t>
            </a:r>
            <a:endParaRPr lang="en-US" dirty="0"/>
          </a:p>
        </p:txBody>
      </p:sp>
      <p:pic>
        <p:nvPicPr>
          <p:cNvPr id="15362" name="Picture 2"/>
          <p:cNvPicPr>
            <a:picLocks noChangeAspect="1" noChangeArrowheads="1"/>
          </p:cNvPicPr>
          <p:nvPr/>
        </p:nvPicPr>
        <p:blipFill>
          <a:blip r:embed="rId2" cstate="print"/>
          <a:srcRect t="4255" b="6383"/>
          <a:stretch>
            <a:fillRect/>
          </a:stretch>
        </p:blipFill>
        <p:spPr bwMode="auto">
          <a:xfrm>
            <a:off x="484211" y="3803380"/>
            <a:ext cx="7440589" cy="2749820"/>
          </a:xfrm>
          <a:prstGeom prst="rect">
            <a:avLst/>
          </a:prstGeom>
          <a:noFill/>
          <a:ln w="9525">
            <a:noFill/>
            <a:miter lim="800000"/>
            <a:headEnd/>
            <a:tailEnd/>
          </a:ln>
        </p:spPr>
      </p:pic>
      <p:sp>
        <p:nvSpPr>
          <p:cNvPr id="4" name="Footer Placeholder 3"/>
          <p:cNvSpPr>
            <a:spLocks noGrp="1"/>
          </p:cNvSpPr>
          <p:nvPr>
            <p:ph type="ftr" sz="quarter" idx="11"/>
          </p:nvPr>
        </p:nvSpPr>
        <p:spPr>
          <a:xfrm>
            <a:off x="6629400" y="6553200"/>
            <a:ext cx="2514600" cy="304800"/>
          </a:xfrm>
        </p:spPr>
        <p:txBody>
          <a:bodyPr/>
          <a:lstStyle/>
          <a:p>
            <a:r>
              <a:rPr lang="en-US" dirty="0" err="1" smtClean="0"/>
              <a:t>Shigley’s</a:t>
            </a:r>
            <a:r>
              <a:rPr lang="en-US" dirty="0" smtClean="0"/>
              <a:t> Mechanical Engineering Design</a:t>
            </a:r>
            <a:endParaRPr lang="en-US" dirty="0"/>
          </a:p>
        </p:txBody>
      </p:sp>
      <p:sp>
        <p:nvSpPr>
          <p:cNvPr id="5" name="Content Placeholder 2"/>
          <p:cNvSpPr>
            <a:spLocks noGrp="1"/>
          </p:cNvSpPr>
          <p:nvPr>
            <p:ph idx="1"/>
          </p:nvPr>
        </p:nvSpPr>
        <p:spPr>
          <a:xfrm>
            <a:off x="533400" y="762000"/>
            <a:ext cx="8610600" cy="2895600"/>
          </a:xfrm>
        </p:spPr>
        <p:txBody>
          <a:bodyPr>
            <a:normAutofit fontScale="92500" lnSpcReduction="20000"/>
          </a:bodyPr>
          <a:lstStyle/>
          <a:p>
            <a:r>
              <a:rPr lang="en-US" dirty="0" smtClean="0"/>
              <a:t>Critical stress element (largest </a:t>
            </a:r>
            <a:r>
              <a:rPr lang="en-US" i="1" dirty="0" err="1" smtClean="0">
                <a:latin typeface="Symbol" pitchFamily="18" charset="2"/>
              </a:rPr>
              <a:t>t</a:t>
            </a:r>
            <a:r>
              <a:rPr lang="en-US" baseline="-25000" dirty="0" err="1" smtClean="0"/>
              <a:t>max</a:t>
            </a:r>
            <a:r>
              <a:rPr lang="en-US" dirty="0" smtClean="0"/>
              <a:t>) will always be either </a:t>
            </a:r>
          </a:p>
          <a:p>
            <a:pPr lvl="1"/>
            <a:r>
              <a:rPr lang="en-US" dirty="0" smtClean="0"/>
              <a:t>Due to bending, on the outer surface (</a:t>
            </a:r>
            <a:r>
              <a:rPr lang="en-US" i="1" dirty="0" smtClean="0"/>
              <a:t>y/c=</a:t>
            </a:r>
            <a:r>
              <a:rPr lang="en-US" dirty="0" smtClean="0"/>
              <a:t>1), where the transverse shear is zero</a:t>
            </a:r>
          </a:p>
          <a:p>
            <a:pPr lvl="1"/>
            <a:r>
              <a:rPr lang="en-US" dirty="0" smtClean="0"/>
              <a:t>Or due to transverse shear at the neutral axis (</a:t>
            </a:r>
            <a:r>
              <a:rPr lang="en-US" i="1" dirty="0" smtClean="0"/>
              <a:t>y/c=</a:t>
            </a:r>
            <a:r>
              <a:rPr lang="en-US" dirty="0" smtClean="0"/>
              <a:t>0), where the bending is zero</a:t>
            </a:r>
          </a:p>
          <a:p>
            <a:r>
              <a:rPr lang="en-US" dirty="0" smtClean="0"/>
              <a:t>Transition happens at some critical value of </a:t>
            </a:r>
            <a:r>
              <a:rPr lang="en-US" i="1" dirty="0" smtClean="0"/>
              <a:t>L/h</a:t>
            </a:r>
          </a:p>
          <a:p>
            <a:r>
              <a:rPr lang="en-US" dirty="0" smtClean="0"/>
              <a:t>Valid for any cross section that does not increase in width farther away from the neutral axis.</a:t>
            </a:r>
          </a:p>
          <a:p>
            <a:pPr lvl="1"/>
            <a:r>
              <a:rPr lang="en-US" dirty="0" smtClean="0"/>
              <a:t>Includes round and rectangular solids, but not I beams and channels</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4419601"/>
            <a:ext cx="1334350" cy="1558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05199"/>
            <a:ext cx="6881070" cy="3121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3–7</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3733800" y="6396335"/>
            <a:ext cx="1524000" cy="461665"/>
          </a:xfrm>
          <a:prstGeom prst="rect">
            <a:avLst/>
          </a:prstGeom>
          <a:noFill/>
        </p:spPr>
        <p:txBody>
          <a:bodyPr wrap="square" rtlCol="0">
            <a:spAutoFit/>
          </a:bodyPr>
          <a:lstStyle/>
          <a:p>
            <a:r>
              <a:rPr lang="en-US" sz="2400" dirty="0" smtClean="0"/>
              <a:t>Fig. 3−20</a:t>
            </a:r>
          </a:p>
        </p:txBody>
      </p:sp>
      <p:pic>
        <p:nvPicPr>
          <p:cNvPr id="675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2665"/>
          <a:stretch/>
        </p:blipFill>
        <p:spPr bwMode="auto">
          <a:xfrm>
            <a:off x="378348" y="710978"/>
            <a:ext cx="8775493" cy="3057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760"/>
          <a:stretch/>
        </p:blipFill>
        <p:spPr bwMode="auto">
          <a:xfrm>
            <a:off x="564544" y="711063"/>
            <a:ext cx="8301160" cy="313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3–7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3825586" y="6172200"/>
            <a:ext cx="1905000" cy="461665"/>
          </a:xfrm>
          <a:prstGeom prst="rect">
            <a:avLst/>
          </a:prstGeom>
          <a:noFill/>
        </p:spPr>
        <p:txBody>
          <a:bodyPr wrap="square" rtlCol="0">
            <a:spAutoFit/>
          </a:bodyPr>
          <a:lstStyle/>
          <a:p>
            <a:r>
              <a:rPr lang="en-US" sz="2400" dirty="0" smtClean="0"/>
              <a:t>Fig. 3−20(b)</a:t>
            </a:r>
          </a:p>
        </p:txBody>
      </p:sp>
      <p:pic>
        <p:nvPicPr>
          <p:cNvPr id="686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44" y="3733799"/>
            <a:ext cx="3242489" cy="3124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21" y="3054600"/>
            <a:ext cx="8014112" cy="3569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685801"/>
            <a:ext cx="8770950" cy="2368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Free-Body Diagram Example </a:t>
            </a:r>
            <a:r>
              <a:rPr lang="en-US" dirty="0"/>
              <a:t>3–1</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3–7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3581400" y="5948486"/>
            <a:ext cx="1981200" cy="461665"/>
          </a:xfrm>
          <a:prstGeom prst="rect">
            <a:avLst/>
          </a:prstGeom>
          <a:noFill/>
        </p:spPr>
        <p:txBody>
          <a:bodyPr wrap="square" rtlCol="0">
            <a:spAutoFit/>
          </a:bodyPr>
          <a:lstStyle/>
          <a:p>
            <a:r>
              <a:rPr lang="en-US" sz="2400" dirty="0" smtClean="0"/>
              <a:t>Fig. 3−20(c)</a:t>
            </a:r>
          </a:p>
        </p:txBody>
      </p:sp>
      <p:pic>
        <p:nvPicPr>
          <p:cNvPr id="696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828"/>
          <a:stretch/>
        </p:blipFill>
        <p:spPr bwMode="auto">
          <a:xfrm>
            <a:off x="609600" y="700211"/>
            <a:ext cx="8224299"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1" y="3367211"/>
            <a:ext cx="2209799"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784"/>
          <a:stretch/>
        </p:blipFill>
        <p:spPr bwMode="auto">
          <a:xfrm>
            <a:off x="381000" y="4930423"/>
            <a:ext cx="8768304" cy="623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01870"/>
            <a:ext cx="8763002" cy="4228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3–7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065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337"/>
          <a:stretch/>
        </p:blipFill>
        <p:spPr bwMode="auto">
          <a:xfrm>
            <a:off x="6241774" y="2508391"/>
            <a:ext cx="2907529" cy="1801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808"/>
          <a:stretch/>
        </p:blipFill>
        <p:spPr bwMode="auto">
          <a:xfrm>
            <a:off x="367085" y="710196"/>
            <a:ext cx="8776915"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3–7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3–7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27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368"/>
          <a:stretch/>
        </p:blipFill>
        <p:spPr bwMode="auto">
          <a:xfrm>
            <a:off x="584421" y="714374"/>
            <a:ext cx="8289235" cy="5686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3–7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3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487"/>
          <a:stretch/>
        </p:blipFill>
        <p:spPr bwMode="auto">
          <a:xfrm>
            <a:off x="609602" y="699715"/>
            <a:ext cx="8224298" cy="4003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Torsion</a:t>
            </a:r>
            <a:endParaRPr lang="en-US" dirty="0"/>
          </a:p>
        </p:txBody>
      </p:sp>
      <p:sp>
        <p:nvSpPr>
          <p:cNvPr id="3" name="Content Placeholder 2"/>
          <p:cNvSpPr>
            <a:spLocks noGrp="1"/>
          </p:cNvSpPr>
          <p:nvPr>
            <p:ph idx="1"/>
          </p:nvPr>
        </p:nvSpPr>
        <p:spPr>
          <a:xfrm>
            <a:off x="381000" y="838200"/>
            <a:ext cx="8382000" cy="3429000"/>
          </a:xfrm>
        </p:spPr>
        <p:txBody>
          <a:bodyPr/>
          <a:lstStyle/>
          <a:p>
            <a:r>
              <a:rPr lang="en-US" i="1" dirty="0" smtClean="0"/>
              <a:t>Torque vector</a:t>
            </a:r>
            <a:r>
              <a:rPr lang="en-US" dirty="0" smtClean="0"/>
              <a:t> – a moment vector collinear with axis of a mechanical element</a:t>
            </a:r>
          </a:p>
          <a:p>
            <a:r>
              <a:rPr lang="en-US" dirty="0" smtClean="0"/>
              <a:t>A bar subjected to a torque vector is said to be in </a:t>
            </a:r>
            <a:r>
              <a:rPr lang="en-US" i="1" dirty="0" smtClean="0"/>
              <a:t>torsion</a:t>
            </a:r>
          </a:p>
          <a:p>
            <a:r>
              <a:rPr lang="en-US" i="1" dirty="0" smtClean="0"/>
              <a:t>Angle of twist</a:t>
            </a:r>
            <a:r>
              <a:rPr lang="en-US" dirty="0" smtClean="0"/>
              <a:t>, in radians, for a solid round bar</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2667000" y="2514600"/>
            <a:ext cx="5562600" cy="784225"/>
          </a:xfrm>
          <a:prstGeom prst="rect">
            <a:avLst/>
          </a:prstGeom>
          <a:noFill/>
          <a:ln w="9525">
            <a:noFill/>
            <a:miter lim="800000"/>
            <a:headEnd/>
            <a:tailEnd/>
          </a:ln>
          <a:effectLst/>
        </p:spPr>
      </p:pic>
      <p:pic>
        <p:nvPicPr>
          <p:cNvPr id="6" name="Picture 7" descr="bud29281_0321"/>
          <p:cNvPicPr>
            <a:picLocks noChangeAspect="1" noChangeArrowheads="1"/>
          </p:cNvPicPr>
          <p:nvPr/>
        </p:nvPicPr>
        <p:blipFill>
          <a:blip r:embed="rId3" cstate="print"/>
          <a:srcRect t="5824"/>
          <a:stretch>
            <a:fillRect/>
          </a:stretch>
        </p:blipFill>
        <p:spPr bwMode="auto">
          <a:xfrm>
            <a:off x="1219201" y="3278558"/>
            <a:ext cx="5105400" cy="3579442"/>
          </a:xfrm>
          <a:prstGeom prst="rect">
            <a:avLst/>
          </a:prstGeom>
          <a:noFill/>
        </p:spPr>
      </p:pic>
      <p:sp>
        <p:nvSpPr>
          <p:cNvPr id="7" name="TextBox 6"/>
          <p:cNvSpPr txBox="1"/>
          <p:nvPr/>
        </p:nvSpPr>
        <p:spPr>
          <a:xfrm>
            <a:off x="2514600" y="6396335"/>
            <a:ext cx="1524000" cy="461665"/>
          </a:xfrm>
          <a:prstGeom prst="rect">
            <a:avLst/>
          </a:prstGeom>
          <a:noFill/>
        </p:spPr>
        <p:txBody>
          <a:bodyPr wrap="square" rtlCol="0">
            <a:spAutoFit/>
          </a:bodyPr>
          <a:lstStyle/>
          <a:p>
            <a:r>
              <a:rPr lang="en-US" sz="2400" dirty="0" smtClean="0"/>
              <a:t>Fig. 3−21</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Torsional</a:t>
            </a:r>
            <a:r>
              <a:rPr lang="en-US" dirty="0" smtClean="0"/>
              <a:t> Shear Stress</a:t>
            </a:r>
            <a:endParaRPr lang="en-US" dirty="0"/>
          </a:p>
        </p:txBody>
      </p:sp>
      <p:sp>
        <p:nvSpPr>
          <p:cNvPr id="3" name="Content Placeholder 2"/>
          <p:cNvSpPr>
            <a:spLocks noGrp="1"/>
          </p:cNvSpPr>
          <p:nvPr>
            <p:ph idx="1"/>
          </p:nvPr>
        </p:nvSpPr>
        <p:spPr>
          <a:xfrm>
            <a:off x="381000" y="838200"/>
            <a:ext cx="8382000" cy="3429000"/>
          </a:xfrm>
        </p:spPr>
        <p:txBody>
          <a:bodyPr/>
          <a:lstStyle/>
          <a:p>
            <a:r>
              <a:rPr lang="en-US" dirty="0" smtClean="0"/>
              <a:t>For round bar in torsion, </a:t>
            </a:r>
            <a:r>
              <a:rPr lang="en-US" dirty="0" err="1" smtClean="0"/>
              <a:t>torsional</a:t>
            </a:r>
            <a:r>
              <a:rPr lang="en-US" dirty="0" smtClean="0"/>
              <a:t> shear stress is proportional to the radius </a:t>
            </a:r>
            <a:r>
              <a:rPr lang="en-US" i="1" dirty="0" smtClean="0">
                <a:latin typeface="Symbol" pitchFamily="18" charset="2"/>
              </a:rPr>
              <a:t>r</a:t>
            </a:r>
          </a:p>
          <a:p>
            <a:endParaRPr lang="en-US" i="1" dirty="0" smtClean="0">
              <a:latin typeface="Symbol" pitchFamily="18" charset="2"/>
            </a:endParaRPr>
          </a:p>
          <a:p>
            <a:endParaRPr lang="en-US" i="1" dirty="0" smtClean="0">
              <a:latin typeface="Symbol" pitchFamily="18" charset="2"/>
            </a:endParaRPr>
          </a:p>
          <a:p>
            <a:r>
              <a:rPr lang="en-US" dirty="0" smtClean="0"/>
              <a:t>Maximum </a:t>
            </a:r>
            <a:r>
              <a:rPr lang="en-US" dirty="0" err="1" smtClean="0"/>
              <a:t>torsional</a:t>
            </a:r>
            <a:r>
              <a:rPr lang="en-US" dirty="0" smtClean="0"/>
              <a:t> shear stress is at the outer surface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7" descr="bud29281_0321"/>
          <p:cNvPicPr>
            <a:picLocks noChangeAspect="1" noChangeArrowheads="1"/>
          </p:cNvPicPr>
          <p:nvPr/>
        </p:nvPicPr>
        <p:blipFill>
          <a:blip r:embed="rId2" cstate="print"/>
          <a:srcRect t="5824"/>
          <a:stretch>
            <a:fillRect/>
          </a:stretch>
        </p:blipFill>
        <p:spPr bwMode="auto">
          <a:xfrm>
            <a:off x="1219200" y="3962400"/>
            <a:ext cx="3657599" cy="2564376"/>
          </a:xfrm>
          <a:prstGeom prst="rect">
            <a:avLst/>
          </a:prstGeom>
          <a:noFill/>
        </p:spPr>
      </p:pic>
      <p:pic>
        <p:nvPicPr>
          <p:cNvPr id="7" name="Picture 7"/>
          <p:cNvPicPr>
            <a:picLocks noChangeAspect="1" noChangeArrowheads="1"/>
          </p:cNvPicPr>
          <p:nvPr/>
        </p:nvPicPr>
        <p:blipFill>
          <a:blip r:embed="rId3" cstate="print"/>
          <a:srcRect/>
          <a:stretch>
            <a:fillRect/>
          </a:stretch>
        </p:blipFill>
        <p:spPr bwMode="auto">
          <a:xfrm>
            <a:off x="2362200" y="1676400"/>
            <a:ext cx="5562600" cy="792163"/>
          </a:xfrm>
          <a:prstGeom prst="rect">
            <a:avLst/>
          </a:prstGeom>
          <a:noFill/>
          <a:ln w="9525">
            <a:noFill/>
            <a:miter lim="800000"/>
            <a:headEnd/>
            <a:tailEnd/>
          </a:ln>
          <a:effectLst/>
        </p:spPr>
      </p:pic>
      <p:pic>
        <p:nvPicPr>
          <p:cNvPr id="8" name="Picture 8"/>
          <p:cNvPicPr>
            <a:picLocks noChangeAspect="1" noChangeArrowheads="1"/>
          </p:cNvPicPr>
          <p:nvPr/>
        </p:nvPicPr>
        <p:blipFill>
          <a:blip r:embed="rId4" cstate="print"/>
          <a:srcRect/>
          <a:stretch>
            <a:fillRect/>
          </a:stretch>
        </p:blipFill>
        <p:spPr bwMode="auto">
          <a:xfrm>
            <a:off x="2286000" y="3048000"/>
            <a:ext cx="5638800" cy="696913"/>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for Torsion Equations</a:t>
            </a:r>
            <a:endParaRPr lang="en-US" dirty="0"/>
          </a:p>
        </p:txBody>
      </p:sp>
      <p:sp>
        <p:nvSpPr>
          <p:cNvPr id="3" name="Content Placeholder 2"/>
          <p:cNvSpPr>
            <a:spLocks noGrp="1"/>
          </p:cNvSpPr>
          <p:nvPr>
            <p:ph idx="1"/>
          </p:nvPr>
        </p:nvSpPr>
        <p:spPr>
          <a:xfrm>
            <a:off x="381000" y="838200"/>
            <a:ext cx="8382000" cy="5638800"/>
          </a:xfrm>
        </p:spPr>
        <p:txBody>
          <a:bodyPr>
            <a:normAutofit/>
          </a:bodyPr>
          <a:lstStyle/>
          <a:p>
            <a:r>
              <a:rPr lang="en-US" dirty="0" smtClean="0"/>
              <a:t>Equations (</a:t>
            </a:r>
            <a:r>
              <a:rPr lang="en-US" dirty="0"/>
              <a:t>3–35</a:t>
            </a:r>
            <a:r>
              <a:rPr lang="en-US" dirty="0" smtClean="0"/>
              <a:t>) to (</a:t>
            </a:r>
            <a:r>
              <a:rPr lang="en-US" dirty="0"/>
              <a:t>3–37</a:t>
            </a:r>
            <a:r>
              <a:rPr lang="en-US" dirty="0" smtClean="0"/>
              <a:t>) are only applicable for the following conditions</a:t>
            </a:r>
          </a:p>
          <a:p>
            <a:pPr lvl="1"/>
            <a:r>
              <a:rPr lang="en-US" dirty="0" smtClean="0"/>
              <a:t>Pure torque</a:t>
            </a:r>
          </a:p>
          <a:p>
            <a:pPr lvl="1"/>
            <a:r>
              <a:rPr lang="en-US" dirty="0" smtClean="0"/>
              <a:t>Remote from any discontinuities or point of application of torque</a:t>
            </a:r>
          </a:p>
          <a:p>
            <a:pPr lvl="1"/>
            <a:r>
              <a:rPr lang="en-US" dirty="0" smtClean="0"/>
              <a:t>Material obeys Hooke’s law</a:t>
            </a:r>
          </a:p>
          <a:p>
            <a:pPr lvl="1"/>
            <a:r>
              <a:rPr lang="en-US" dirty="0" smtClean="0"/>
              <a:t>Adjacent cross sections originally plane and parallel remain plane and parallel</a:t>
            </a:r>
          </a:p>
          <a:p>
            <a:pPr lvl="1"/>
            <a:r>
              <a:rPr lang="en-US" dirty="0" smtClean="0"/>
              <a:t>Radial lines remain straight</a:t>
            </a:r>
          </a:p>
          <a:p>
            <a:pPr lvl="2"/>
            <a:r>
              <a:rPr lang="en-US" dirty="0" smtClean="0"/>
              <a:t>Depends on </a:t>
            </a:r>
            <a:r>
              <a:rPr lang="en-US" dirty="0" err="1" smtClean="0"/>
              <a:t>axisymmetry</a:t>
            </a:r>
            <a:r>
              <a:rPr lang="en-US" dirty="0" smtClean="0"/>
              <a:t>, so does not hold true for noncircular cross sections</a:t>
            </a:r>
          </a:p>
          <a:p>
            <a:r>
              <a:rPr lang="en-US" dirty="0" smtClean="0"/>
              <a:t>Consequently, only applicable for round cross sections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Torsional</a:t>
            </a:r>
            <a:r>
              <a:rPr lang="en-US" dirty="0" smtClean="0"/>
              <a:t> Shear in Rectangular Section</a:t>
            </a:r>
            <a:endParaRPr lang="en-US" dirty="0"/>
          </a:p>
        </p:txBody>
      </p:sp>
      <p:sp>
        <p:nvSpPr>
          <p:cNvPr id="3" name="Content Placeholder 2"/>
          <p:cNvSpPr>
            <a:spLocks noGrp="1"/>
          </p:cNvSpPr>
          <p:nvPr>
            <p:ph idx="1"/>
          </p:nvPr>
        </p:nvSpPr>
        <p:spPr>
          <a:xfrm>
            <a:off x="381000" y="838200"/>
            <a:ext cx="8458200" cy="2209800"/>
          </a:xfrm>
        </p:spPr>
        <p:txBody>
          <a:bodyPr/>
          <a:lstStyle/>
          <a:p>
            <a:r>
              <a:rPr lang="en-US" dirty="0" smtClean="0"/>
              <a:t>Shear stress does not vary linearly with radial distance for rectangular cross section</a:t>
            </a:r>
          </a:p>
          <a:p>
            <a:r>
              <a:rPr lang="en-US" dirty="0" smtClean="0"/>
              <a:t>Shear stress is zero at the corners</a:t>
            </a:r>
          </a:p>
          <a:p>
            <a:r>
              <a:rPr lang="en-US" dirty="0" smtClean="0"/>
              <a:t>Maximum shear stress is at the middle of the longest side</a:t>
            </a:r>
          </a:p>
          <a:p>
            <a:r>
              <a:rPr lang="en-US" dirty="0" smtClean="0"/>
              <a:t>For rectangular </a:t>
            </a:r>
            <a:r>
              <a:rPr lang="en-US" i="1" dirty="0" smtClean="0"/>
              <a:t>b </a:t>
            </a:r>
            <a:r>
              <a:rPr lang="en-US" sz="1800" dirty="0" smtClean="0"/>
              <a:t>x</a:t>
            </a:r>
            <a:r>
              <a:rPr lang="en-US" i="1" dirty="0" smtClean="0"/>
              <a:t> c </a:t>
            </a:r>
            <a:r>
              <a:rPr lang="en-US" dirty="0" smtClean="0"/>
              <a:t>bar, where </a:t>
            </a:r>
            <a:r>
              <a:rPr lang="en-US" i="1" dirty="0" smtClean="0"/>
              <a:t>b</a:t>
            </a:r>
            <a:r>
              <a:rPr lang="en-US" dirty="0" smtClean="0"/>
              <a:t> is longest side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00354" name="Picture 2"/>
          <p:cNvPicPr>
            <a:picLocks noChangeAspect="1" noChangeArrowheads="1"/>
          </p:cNvPicPr>
          <p:nvPr/>
        </p:nvPicPr>
        <p:blipFill>
          <a:blip r:embed="rId2" cstate="print"/>
          <a:srcRect/>
          <a:stretch>
            <a:fillRect/>
          </a:stretch>
        </p:blipFill>
        <p:spPr bwMode="auto">
          <a:xfrm>
            <a:off x="0" y="4724400"/>
            <a:ext cx="9144000" cy="997981"/>
          </a:xfrm>
          <a:prstGeom prst="rect">
            <a:avLst/>
          </a:prstGeom>
          <a:noFill/>
          <a:ln w="9525">
            <a:noFill/>
            <a:miter lim="800000"/>
            <a:headEnd/>
            <a:tailEnd/>
          </a:ln>
        </p:spPr>
      </p:pic>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38" y="3062288"/>
            <a:ext cx="701992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810001"/>
            <a:ext cx="588645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Speed, and Torque</a:t>
            </a:r>
            <a:endParaRPr lang="en-US" dirty="0"/>
          </a:p>
        </p:txBody>
      </p:sp>
      <p:sp>
        <p:nvSpPr>
          <p:cNvPr id="3" name="Content Placeholder 2"/>
          <p:cNvSpPr>
            <a:spLocks noGrp="1"/>
          </p:cNvSpPr>
          <p:nvPr>
            <p:ph idx="1"/>
          </p:nvPr>
        </p:nvSpPr>
        <p:spPr>
          <a:xfrm>
            <a:off x="381000" y="838200"/>
            <a:ext cx="8458200" cy="5638800"/>
          </a:xfrm>
        </p:spPr>
        <p:txBody>
          <a:bodyPr>
            <a:normAutofit/>
          </a:bodyPr>
          <a:lstStyle/>
          <a:p>
            <a:r>
              <a:rPr lang="en-US" dirty="0" smtClean="0"/>
              <a:t>Power equals torque times speed</a:t>
            </a:r>
          </a:p>
          <a:p>
            <a:endParaRPr lang="en-US" dirty="0" smtClean="0"/>
          </a:p>
          <a:p>
            <a:endParaRPr lang="en-US" dirty="0" smtClean="0"/>
          </a:p>
          <a:p>
            <a:endParaRPr lang="en-US" dirty="0" smtClean="0"/>
          </a:p>
          <a:p>
            <a:endParaRPr lang="en-US" dirty="0" smtClean="0"/>
          </a:p>
          <a:p>
            <a:endParaRPr lang="en-US" dirty="0" smtClean="0"/>
          </a:p>
          <a:p>
            <a:r>
              <a:rPr lang="en-US" dirty="0" smtClean="0"/>
              <a:t>A convenient conversion with speed in rpm</a:t>
            </a:r>
          </a:p>
          <a:p>
            <a:endParaRPr lang="en-US" dirty="0" smtClean="0"/>
          </a:p>
          <a:p>
            <a:endParaRPr lang="en-US" dirty="0" smtClean="0"/>
          </a:p>
          <a:p>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9"/>
          <p:cNvPicPr>
            <a:picLocks noChangeAspect="1" noChangeArrowheads="1"/>
          </p:cNvPicPr>
          <p:nvPr/>
        </p:nvPicPr>
        <p:blipFill>
          <a:blip r:embed="rId2" cstate="print"/>
          <a:srcRect/>
          <a:stretch>
            <a:fillRect/>
          </a:stretch>
        </p:blipFill>
        <p:spPr bwMode="auto">
          <a:xfrm>
            <a:off x="2971800" y="1295400"/>
            <a:ext cx="5257800" cy="479425"/>
          </a:xfrm>
          <a:prstGeom prst="rect">
            <a:avLst/>
          </a:prstGeom>
          <a:noFill/>
          <a:ln w="9525">
            <a:noFill/>
            <a:miter lim="800000"/>
            <a:headEnd/>
            <a:tailEnd/>
          </a:ln>
          <a:effectLst/>
        </p:spPr>
      </p:pic>
      <p:pic>
        <p:nvPicPr>
          <p:cNvPr id="101379" name="Picture 3"/>
          <p:cNvPicPr>
            <a:picLocks noChangeAspect="1" noChangeArrowheads="1"/>
          </p:cNvPicPr>
          <p:nvPr/>
        </p:nvPicPr>
        <p:blipFill>
          <a:blip r:embed="rId3" cstate="print"/>
          <a:srcRect/>
          <a:stretch>
            <a:fillRect/>
          </a:stretch>
        </p:blipFill>
        <p:spPr bwMode="auto">
          <a:xfrm>
            <a:off x="838200" y="1786467"/>
            <a:ext cx="4091066" cy="1109133"/>
          </a:xfrm>
          <a:prstGeom prst="rect">
            <a:avLst/>
          </a:prstGeom>
          <a:noFill/>
          <a:ln w="9525">
            <a:noFill/>
            <a:miter lim="800000"/>
            <a:headEnd/>
            <a:tailEnd/>
          </a:ln>
        </p:spPr>
      </p:pic>
      <p:pic>
        <p:nvPicPr>
          <p:cNvPr id="9" name="Picture 4"/>
          <p:cNvPicPr>
            <a:picLocks noChangeAspect="1" noChangeArrowheads="1"/>
          </p:cNvPicPr>
          <p:nvPr/>
        </p:nvPicPr>
        <p:blipFill>
          <a:blip r:embed="rId4" cstate="print"/>
          <a:srcRect/>
          <a:stretch>
            <a:fillRect/>
          </a:stretch>
        </p:blipFill>
        <p:spPr>
          <a:xfrm>
            <a:off x="2667000" y="3962400"/>
            <a:ext cx="5638800" cy="746125"/>
          </a:xfrm>
          <a:prstGeom prst="rect">
            <a:avLst/>
          </a:prstGeom>
          <a:noFill/>
          <a:ln/>
        </p:spPr>
      </p:pic>
      <p:sp>
        <p:nvSpPr>
          <p:cNvPr id="10" name="TextBox 9"/>
          <p:cNvSpPr txBox="1"/>
          <p:nvPr/>
        </p:nvSpPr>
        <p:spPr>
          <a:xfrm>
            <a:off x="1600200" y="4724400"/>
            <a:ext cx="6629400" cy="830997"/>
          </a:xfrm>
          <a:prstGeom prst="rect">
            <a:avLst/>
          </a:prstGeom>
          <a:noFill/>
        </p:spPr>
        <p:txBody>
          <a:bodyPr wrap="square" rtlCol="0">
            <a:spAutoFit/>
          </a:bodyPr>
          <a:lstStyle/>
          <a:p>
            <a:r>
              <a:rPr lang="en-US" sz="2400" dirty="0" smtClean="0"/>
              <a:t>where </a:t>
            </a:r>
            <a:r>
              <a:rPr lang="en-US" sz="2400" i="1" dirty="0" smtClean="0"/>
              <a:t>H</a:t>
            </a:r>
            <a:r>
              <a:rPr lang="en-US" sz="2400" dirty="0" smtClean="0"/>
              <a:t> = power, W</a:t>
            </a:r>
          </a:p>
          <a:p>
            <a:r>
              <a:rPr lang="en-US" sz="2400" dirty="0" smtClean="0"/>
              <a:t>            </a:t>
            </a:r>
            <a:r>
              <a:rPr lang="en-US" sz="2400" i="1" dirty="0" smtClean="0"/>
              <a:t>n</a:t>
            </a:r>
            <a:r>
              <a:rPr lang="en-US" sz="2400" dirty="0" smtClean="0"/>
              <a:t> = angular velocity, revolutions per minute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762001"/>
            <a:ext cx="8610601" cy="1858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17" y="3048000"/>
            <a:ext cx="8028927" cy="3576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Free-Body Diagram Example </a:t>
            </a:r>
            <a:r>
              <a:rPr lang="en-US" dirty="0"/>
              <a:t>3–1</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Speed, and Torque</a:t>
            </a:r>
            <a:endParaRPr lang="en-US" dirty="0"/>
          </a:p>
        </p:txBody>
      </p:sp>
      <p:sp>
        <p:nvSpPr>
          <p:cNvPr id="3" name="Content Placeholder 2"/>
          <p:cNvSpPr>
            <a:spLocks noGrp="1"/>
          </p:cNvSpPr>
          <p:nvPr>
            <p:ph idx="1"/>
          </p:nvPr>
        </p:nvSpPr>
        <p:spPr>
          <a:xfrm>
            <a:off x="381000" y="838200"/>
            <a:ext cx="8458200" cy="5638800"/>
          </a:xfrm>
        </p:spPr>
        <p:txBody>
          <a:bodyPr>
            <a:normAutofit/>
          </a:bodyPr>
          <a:lstStyle/>
          <a:p>
            <a:r>
              <a:rPr lang="en-US" dirty="0" smtClean="0"/>
              <a:t>In U.S. Customary units, with unit conversion built in</a:t>
            </a:r>
          </a:p>
          <a:p>
            <a:endParaRPr lang="en-US" dirty="0" smtClean="0"/>
          </a:p>
          <a:p>
            <a:endParaRPr lang="en-US" dirty="0" smtClean="0"/>
          </a:p>
          <a:p>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 name="Picture 8"/>
          <p:cNvPicPr>
            <a:picLocks noChangeAspect="1" noChangeArrowheads="1"/>
          </p:cNvPicPr>
          <p:nvPr/>
        </p:nvPicPr>
        <p:blipFill>
          <a:blip r:embed="rId2" cstate="print"/>
          <a:srcRect/>
          <a:stretch>
            <a:fillRect/>
          </a:stretch>
        </p:blipFill>
        <p:spPr bwMode="auto">
          <a:xfrm>
            <a:off x="1447800" y="1371600"/>
            <a:ext cx="6629400" cy="736600"/>
          </a:xfrm>
          <a:prstGeom prst="rect">
            <a:avLst/>
          </a:prstGeom>
          <a:noFill/>
          <a:ln w="9525">
            <a:noFill/>
            <a:miter lim="800000"/>
            <a:headEnd/>
            <a:tailEnd/>
          </a:ln>
          <a:effectLst/>
        </p:spPr>
      </p:pic>
      <p:pic>
        <p:nvPicPr>
          <p:cNvPr id="10" name="Picture 2"/>
          <p:cNvPicPr>
            <a:picLocks noChangeAspect="1" noChangeArrowheads="1"/>
          </p:cNvPicPr>
          <p:nvPr/>
        </p:nvPicPr>
        <p:blipFill>
          <a:blip r:embed="rId3" cstate="print"/>
          <a:srcRect/>
          <a:stretch>
            <a:fillRect/>
          </a:stretch>
        </p:blipFill>
        <p:spPr bwMode="auto">
          <a:xfrm>
            <a:off x="762000" y="2268511"/>
            <a:ext cx="3810000" cy="1998689"/>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235"/>
          <a:stretch/>
        </p:blipFill>
        <p:spPr bwMode="auto">
          <a:xfrm>
            <a:off x="592372" y="692864"/>
            <a:ext cx="8272007" cy="3511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72" y="4153588"/>
            <a:ext cx="4415367" cy="270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3–8</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5007739" y="6396335"/>
            <a:ext cx="1524000" cy="461665"/>
          </a:xfrm>
          <a:prstGeom prst="rect">
            <a:avLst/>
          </a:prstGeom>
          <a:noFill/>
        </p:spPr>
        <p:txBody>
          <a:bodyPr wrap="square" rtlCol="0">
            <a:spAutoFit/>
          </a:bodyPr>
          <a:lstStyle/>
          <a:p>
            <a:r>
              <a:rPr lang="en-US" sz="2400" dirty="0" smtClean="0"/>
              <a:t>Fig. 3−22</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002886"/>
            <a:ext cx="4343401" cy="2863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3–8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03428" name="Picture 4"/>
          <p:cNvPicPr>
            <a:picLocks noChangeAspect="1" noChangeArrowheads="1"/>
          </p:cNvPicPr>
          <p:nvPr/>
        </p:nvPicPr>
        <p:blipFill>
          <a:blip r:embed="rId3" cstate="print"/>
          <a:srcRect/>
          <a:stretch>
            <a:fillRect/>
          </a:stretch>
        </p:blipFill>
        <p:spPr bwMode="auto">
          <a:xfrm>
            <a:off x="4724400" y="2514600"/>
            <a:ext cx="4317554" cy="2599654"/>
          </a:xfrm>
          <a:prstGeom prst="rect">
            <a:avLst/>
          </a:prstGeom>
          <a:noFill/>
          <a:ln w="9525">
            <a:noFill/>
            <a:miter lim="800000"/>
            <a:headEnd/>
            <a:tailEnd/>
          </a:ln>
        </p:spPr>
      </p:pic>
      <p:sp>
        <p:nvSpPr>
          <p:cNvPr id="7" name="TextBox 6"/>
          <p:cNvSpPr txBox="1"/>
          <p:nvPr/>
        </p:nvSpPr>
        <p:spPr>
          <a:xfrm>
            <a:off x="5029200" y="6396335"/>
            <a:ext cx="1524000" cy="461665"/>
          </a:xfrm>
          <a:prstGeom prst="rect">
            <a:avLst/>
          </a:prstGeom>
          <a:noFill/>
        </p:spPr>
        <p:txBody>
          <a:bodyPr wrap="square" rtlCol="0">
            <a:spAutoFit/>
          </a:bodyPr>
          <a:lstStyle/>
          <a:p>
            <a:r>
              <a:rPr lang="en-US" sz="2400" dirty="0" smtClean="0"/>
              <a:t>Fig. 3−23</a:t>
            </a:r>
          </a:p>
        </p:txBody>
      </p:sp>
      <p:pic>
        <p:nvPicPr>
          <p:cNvPr id="7577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4317"/>
          <a:stretch/>
        </p:blipFill>
        <p:spPr bwMode="auto">
          <a:xfrm>
            <a:off x="609602" y="701702"/>
            <a:ext cx="8229598" cy="1659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1" y="2502673"/>
            <a:ext cx="4317554" cy="2901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15" y="3204936"/>
            <a:ext cx="5964185" cy="3653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49"/>
          <a:stretch/>
        </p:blipFill>
        <p:spPr bwMode="auto">
          <a:xfrm>
            <a:off x="609602" y="693264"/>
            <a:ext cx="8248152" cy="251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3–8 (continued)</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8" y="691846"/>
            <a:ext cx="82296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3–8 (continued)</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15" y="2666337"/>
            <a:ext cx="5964185" cy="3653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975" y="3786138"/>
            <a:ext cx="5015285" cy="3071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3–8 (continued)</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88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321"/>
          <a:stretch/>
        </p:blipFill>
        <p:spPr bwMode="auto">
          <a:xfrm>
            <a:off x="602975" y="709102"/>
            <a:ext cx="8230924" cy="1362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4482"/>
          <a:stretch/>
        </p:blipFill>
        <p:spPr bwMode="auto">
          <a:xfrm>
            <a:off x="602974" y="2072091"/>
            <a:ext cx="8230925" cy="1741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960247"/>
            <a:ext cx="4731025" cy="2897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3–8 (continued)</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98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412"/>
          <a:stretch/>
        </p:blipFill>
        <p:spPr bwMode="auto">
          <a:xfrm>
            <a:off x="609600" y="685800"/>
            <a:ext cx="8240202" cy="3347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7168"/>
          <a:stretch/>
        </p:blipFill>
        <p:spPr bwMode="auto">
          <a:xfrm>
            <a:off x="592372" y="2806029"/>
            <a:ext cx="5800477" cy="3827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8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40"/>
          <a:stretch/>
        </p:blipFill>
        <p:spPr bwMode="auto">
          <a:xfrm>
            <a:off x="592413" y="684596"/>
            <a:ext cx="8265340" cy="2121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3–8 (continued)</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41" y="2145394"/>
            <a:ext cx="5901193" cy="4179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3–9</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553941" y="5862934"/>
            <a:ext cx="1524000" cy="461665"/>
          </a:xfrm>
          <a:prstGeom prst="rect">
            <a:avLst/>
          </a:prstGeom>
          <a:noFill/>
        </p:spPr>
        <p:txBody>
          <a:bodyPr wrap="square" rtlCol="0">
            <a:spAutoFit/>
          </a:bodyPr>
          <a:lstStyle/>
          <a:p>
            <a:r>
              <a:rPr lang="en-US" sz="2400" dirty="0" smtClean="0"/>
              <a:t>Fig. 3−24</a:t>
            </a:r>
          </a:p>
        </p:txBody>
      </p:sp>
      <p:pic>
        <p:nvPicPr>
          <p:cNvPr id="819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057"/>
          <a:stretch/>
        </p:blipFill>
        <p:spPr bwMode="auto">
          <a:xfrm>
            <a:off x="553941" y="695159"/>
            <a:ext cx="8264056" cy="1467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4527"/>
          <a:stretch/>
        </p:blipFill>
        <p:spPr bwMode="auto">
          <a:xfrm>
            <a:off x="4495800" y="1600201"/>
            <a:ext cx="4648200" cy="3051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8803" b="2132"/>
          <a:stretch/>
        </p:blipFill>
        <p:spPr bwMode="auto">
          <a:xfrm>
            <a:off x="381001" y="1524001"/>
            <a:ext cx="4114799" cy="3127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3–9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10594" name="Picture 2"/>
          <p:cNvPicPr>
            <a:picLocks noChangeAspect="1" noChangeArrowheads="1"/>
          </p:cNvPicPr>
          <p:nvPr/>
        </p:nvPicPr>
        <p:blipFill>
          <a:blip r:embed="rId4" cstate="print"/>
          <a:srcRect b="57381"/>
          <a:stretch>
            <a:fillRect/>
          </a:stretch>
        </p:blipFill>
        <p:spPr bwMode="auto">
          <a:xfrm>
            <a:off x="400050" y="704850"/>
            <a:ext cx="8743950" cy="895350"/>
          </a:xfrm>
          <a:prstGeom prst="rect">
            <a:avLst/>
          </a:prstGeom>
          <a:noFill/>
          <a:ln w="9525">
            <a:noFill/>
            <a:miter lim="800000"/>
            <a:headEnd/>
            <a:tailEnd/>
          </a:ln>
        </p:spPr>
      </p:pic>
      <p:sp>
        <p:nvSpPr>
          <p:cNvPr id="7" name="TextBox 6"/>
          <p:cNvSpPr txBox="1"/>
          <p:nvPr/>
        </p:nvSpPr>
        <p:spPr>
          <a:xfrm>
            <a:off x="3810000" y="4843762"/>
            <a:ext cx="1524000" cy="461665"/>
          </a:xfrm>
          <a:prstGeom prst="rect">
            <a:avLst/>
          </a:prstGeom>
          <a:noFill/>
        </p:spPr>
        <p:txBody>
          <a:bodyPr wrap="square" rtlCol="0">
            <a:spAutoFit/>
          </a:bodyPr>
          <a:lstStyle/>
          <a:p>
            <a:r>
              <a:rPr lang="en-US" sz="2400" dirty="0" smtClean="0"/>
              <a:t>Fig. 3−24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Shear Force and Bending Moments in Beams</a:t>
            </a:r>
            <a:endParaRPr lang="en-US" dirty="0"/>
          </a:p>
        </p:txBody>
      </p:sp>
      <p:sp>
        <p:nvSpPr>
          <p:cNvPr id="3" name="Content Placeholder 2"/>
          <p:cNvSpPr>
            <a:spLocks noGrp="1"/>
          </p:cNvSpPr>
          <p:nvPr>
            <p:ph idx="1"/>
          </p:nvPr>
        </p:nvSpPr>
        <p:spPr>
          <a:xfrm>
            <a:off x="381000" y="838200"/>
            <a:ext cx="8382000" cy="1295400"/>
          </a:xfrm>
        </p:spPr>
        <p:txBody>
          <a:bodyPr/>
          <a:lstStyle/>
          <a:p>
            <a:r>
              <a:rPr lang="en-US" dirty="0" smtClean="0"/>
              <a:t>Cut beam at any location </a:t>
            </a:r>
            <a:r>
              <a:rPr lang="en-US" i="1" dirty="0" smtClean="0"/>
              <a:t>x</a:t>
            </a:r>
            <a:r>
              <a:rPr lang="en-US" i="1" baseline="-25000" dirty="0" smtClean="0"/>
              <a:t>1</a:t>
            </a:r>
          </a:p>
          <a:p>
            <a:r>
              <a:rPr lang="en-US" dirty="0" smtClean="0"/>
              <a:t>Internal shear force </a:t>
            </a:r>
            <a:r>
              <a:rPr lang="en-US" i="1" dirty="0" smtClean="0"/>
              <a:t>V</a:t>
            </a:r>
            <a:r>
              <a:rPr lang="en-US" dirty="0" smtClean="0"/>
              <a:t> and bending moment </a:t>
            </a:r>
            <a:r>
              <a:rPr lang="en-US" i="1" dirty="0" smtClean="0"/>
              <a:t>M</a:t>
            </a:r>
            <a:r>
              <a:rPr lang="en-US" dirty="0" smtClean="0"/>
              <a:t> must ensure equilibrium</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10" descr="bud29281_0302"/>
          <p:cNvPicPr>
            <a:picLocks noChangeAspect="1" noChangeArrowheads="1"/>
          </p:cNvPicPr>
          <p:nvPr/>
        </p:nvPicPr>
        <p:blipFill>
          <a:blip r:embed="rId2" cstate="print"/>
          <a:srcRect l="2796" t="10321" r="3722"/>
          <a:stretch>
            <a:fillRect/>
          </a:stretch>
        </p:blipFill>
        <p:spPr bwMode="auto">
          <a:xfrm>
            <a:off x="1752600" y="2133600"/>
            <a:ext cx="5867400" cy="2229322"/>
          </a:xfrm>
          <a:prstGeom prst="rect">
            <a:avLst/>
          </a:prstGeom>
          <a:noFill/>
        </p:spPr>
      </p:pic>
      <p:sp>
        <p:nvSpPr>
          <p:cNvPr id="6" name="TextBox 5"/>
          <p:cNvSpPr txBox="1"/>
          <p:nvPr/>
        </p:nvSpPr>
        <p:spPr>
          <a:xfrm>
            <a:off x="3886200" y="4572000"/>
            <a:ext cx="1828800" cy="457200"/>
          </a:xfrm>
          <a:prstGeom prst="rect">
            <a:avLst/>
          </a:prstGeom>
          <a:noFill/>
        </p:spPr>
        <p:txBody>
          <a:bodyPr wrap="square" rtlCol="0">
            <a:spAutoFit/>
          </a:bodyPr>
          <a:lstStyle/>
          <a:p>
            <a:r>
              <a:rPr lang="en-US" sz="2400" dirty="0" smtClean="0"/>
              <a:t>Fig. 3−2</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3657600"/>
            <a:ext cx="8762999" cy="2813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4527" b="3946"/>
          <a:stretch/>
        </p:blipFill>
        <p:spPr bwMode="auto">
          <a:xfrm>
            <a:off x="1995776" y="751399"/>
            <a:ext cx="4786023" cy="301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3–9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3733800" y="6396335"/>
            <a:ext cx="1524000" cy="461665"/>
          </a:xfrm>
          <a:prstGeom prst="rect">
            <a:avLst/>
          </a:prstGeom>
          <a:noFill/>
        </p:spPr>
        <p:txBody>
          <a:bodyPr wrap="square" rtlCol="0">
            <a:spAutoFit/>
          </a:bodyPr>
          <a:lstStyle/>
          <a:p>
            <a:r>
              <a:rPr lang="en-US" sz="2400" dirty="0" smtClean="0"/>
              <a:t>Fig. 3−24</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3–9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49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354"/>
          <a:stretch/>
        </p:blipFill>
        <p:spPr bwMode="auto">
          <a:xfrm>
            <a:off x="609600" y="705100"/>
            <a:ext cx="8248153" cy="2298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875"/>
          <a:stretch/>
        </p:blipFill>
        <p:spPr bwMode="auto">
          <a:xfrm>
            <a:off x="609600" y="3188007"/>
            <a:ext cx="8248153" cy="2587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3–9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1828800" y="6408453"/>
            <a:ext cx="1524000" cy="461665"/>
          </a:xfrm>
          <a:prstGeom prst="rect">
            <a:avLst/>
          </a:prstGeom>
          <a:noFill/>
        </p:spPr>
        <p:txBody>
          <a:bodyPr wrap="square" rtlCol="0">
            <a:spAutoFit/>
          </a:bodyPr>
          <a:lstStyle/>
          <a:p>
            <a:r>
              <a:rPr lang="en-US" sz="2400" dirty="0" smtClean="0"/>
              <a:t>Fig. 3−24</a:t>
            </a:r>
          </a:p>
        </p:txBody>
      </p:sp>
      <p:pic>
        <p:nvPicPr>
          <p:cNvPr id="860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141"/>
          <a:stretch/>
        </p:blipFill>
        <p:spPr bwMode="auto">
          <a:xfrm>
            <a:off x="609599" y="712658"/>
            <a:ext cx="8240203" cy="2143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0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2846103"/>
            <a:ext cx="4781550"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3–9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246"/>
          <a:stretch/>
        </p:blipFill>
        <p:spPr bwMode="auto">
          <a:xfrm>
            <a:off x="616890" y="720451"/>
            <a:ext cx="8237551" cy="325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246"/>
          <a:stretch/>
        </p:blipFill>
        <p:spPr bwMode="auto">
          <a:xfrm>
            <a:off x="616890" y="688646"/>
            <a:ext cx="8237551" cy="325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Thin-Walled Tubes</a:t>
            </a:r>
            <a:endParaRPr lang="en-US" dirty="0"/>
          </a:p>
        </p:txBody>
      </p:sp>
      <p:sp>
        <p:nvSpPr>
          <p:cNvPr id="3" name="Content Placeholder 2"/>
          <p:cNvSpPr>
            <a:spLocks noGrp="1"/>
          </p:cNvSpPr>
          <p:nvPr>
            <p:ph idx="1"/>
          </p:nvPr>
        </p:nvSpPr>
        <p:spPr>
          <a:xfrm>
            <a:off x="381000" y="838200"/>
            <a:ext cx="3733800" cy="6019800"/>
          </a:xfrm>
        </p:spPr>
        <p:txBody>
          <a:bodyPr>
            <a:normAutofit/>
          </a:bodyPr>
          <a:lstStyle/>
          <a:p>
            <a:r>
              <a:rPr lang="en-US" dirty="0" smtClean="0"/>
              <a:t>Wall thickness </a:t>
            </a:r>
            <a:r>
              <a:rPr lang="en-US" i="1" dirty="0" smtClean="0"/>
              <a:t>t &lt;&lt; </a:t>
            </a:r>
            <a:r>
              <a:rPr lang="en-US" dirty="0" smtClean="0"/>
              <a:t>tube radius </a:t>
            </a:r>
            <a:r>
              <a:rPr lang="en-US" i="1" dirty="0" smtClean="0"/>
              <a:t>r</a:t>
            </a:r>
          </a:p>
          <a:p>
            <a:r>
              <a:rPr lang="en-US" dirty="0" smtClean="0"/>
              <a:t>Product of shear stress times wall thickness is constant</a:t>
            </a:r>
          </a:p>
          <a:p>
            <a:r>
              <a:rPr lang="en-US" dirty="0" smtClean="0"/>
              <a:t>Shear stress is inversely proportional to wall thickness</a:t>
            </a:r>
          </a:p>
          <a:p>
            <a:r>
              <a:rPr lang="en-US" dirty="0" smtClean="0"/>
              <a:t>Total torque </a:t>
            </a:r>
            <a:r>
              <a:rPr lang="en-US" i="1" dirty="0" smtClean="0"/>
              <a:t>T</a:t>
            </a:r>
            <a:r>
              <a:rPr lang="en-US" dirty="0" smtClean="0"/>
              <a:t> is </a:t>
            </a:r>
          </a:p>
          <a:p>
            <a:endParaRPr lang="en-US" dirty="0" smtClean="0"/>
          </a:p>
          <a:p>
            <a:endParaRPr lang="en-US" dirty="0" smtClean="0"/>
          </a:p>
          <a:p>
            <a:r>
              <a:rPr lang="en-US" i="1" dirty="0" smtClean="0"/>
              <a:t>A</a:t>
            </a:r>
            <a:r>
              <a:rPr lang="en-US" i="1" baseline="-25000" dirty="0" smtClean="0"/>
              <a:t>m</a:t>
            </a:r>
            <a:r>
              <a:rPr lang="en-US" i="1" dirty="0" smtClean="0"/>
              <a:t> </a:t>
            </a:r>
            <a:r>
              <a:rPr lang="en-US" dirty="0" smtClean="0"/>
              <a:t>is the area enclosed by the section median line</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15714" name="Picture 2"/>
          <p:cNvPicPr>
            <a:picLocks noChangeAspect="1" noChangeArrowheads="1"/>
          </p:cNvPicPr>
          <p:nvPr/>
        </p:nvPicPr>
        <p:blipFill>
          <a:blip r:embed="rId2" cstate="print"/>
          <a:srcRect/>
          <a:stretch>
            <a:fillRect/>
          </a:stretch>
        </p:blipFill>
        <p:spPr bwMode="auto">
          <a:xfrm>
            <a:off x="1295400" y="4495800"/>
            <a:ext cx="6115050" cy="781050"/>
          </a:xfrm>
          <a:prstGeom prst="rect">
            <a:avLst/>
          </a:prstGeom>
          <a:noFill/>
          <a:ln w="9525">
            <a:noFill/>
            <a:miter lim="800000"/>
            <a:headEnd/>
            <a:tailEnd/>
          </a:ln>
        </p:spPr>
      </p:pic>
      <p:pic>
        <p:nvPicPr>
          <p:cNvPr id="6" name="Picture 7" descr="bud29281_0325"/>
          <p:cNvPicPr>
            <a:picLocks noChangeAspect="1" noChangeArrowheads="1"/>
          </p:cNvPicPr>
          <p:nvPr/>
        </p:nvPicPr>
        <p:blipFill>
          <a:blip r:embed="rId3" cstate="print"/>
          <a:srcRect l="10976" t="5496" r="8537"/>
          <a:stretch>
            <a:fillRect/>
          </a:stretch>
        </p:blipFill>
        <p:spPr bwMode="auto">
          <a:xfrm>
            <a:off x="4114800" y="838200"/>
            <a:ext cx="5029200" cy="3447034"/>
          </a:xfrm>
          <a:prstGeom prst="rect">
            <a:avLst/>
          </a:prstGeom>
          <a:noFill/>
        </p:spPr>
      </p:pic>
      <p:sp>
        <p:nvSpPr>
          <p:cNvPr id="7" name="TextBox 6"/>
          <p:cNvSpPr txBox="1"/>
          <p:nvPr/>
        </p:nvSpPr>
        <p:spPr>
          <a:xfrm>
            <a:off x="6477000" y="3962400"/>
            <a:ext cx="1524000" cy="461665"/>
          </a:xfrm>
          <a:prstGeom prst="rect">
            <a:avLst/>
          </a:prstGeom>
          <a:noFill/>
        </p:spPr>
        <p:txBody>
          <a:bodyPr wrap="square" rtlCol="0">
            <a:spAutoFit/>
          </a:bodyPr>
          <a:lstStyle/>
          <a:p>
            <a:r>
              <a:rPr lang="en-US" sz="2400" dirty="0" smtClean="0"/>
              <a:t>Fig. 3−25</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Thin-Walled Tubes</a:t>
            </a:r>
            <a:endParaRPr lang="en-US" dirty="0"/>
          </a:p>
        </p:txBody>
      </p:sp>
      <p:sp>
        <p:nvSpPr>
          <p:cNvPr id="3" name="Content Placeholder 2"/>
          <p:cNvSpPr>
            <a:spLocks noGrp="1"/>
          </p:cNvSpPr>
          <p:nvPr>
            <p:ph idx="1"/>
          </p:nvPr>
        </p:nvSpPr>
        <p:spPr>
          <a:xfrm>
            <a:off x="381000" y="838200"/>
            <a:ext cx="8610600" cy="3276600"/>
          </a:xfrm>
        </p:spPr>
        <p:txBody>
          <a:bodyPr>
            <a:normAutofit/>
          </a:bodyPr>
          <a:lstStyle/>
          <a:p>
            <a:r>
              <a:rPr lang="en-US" dirty="0" smtClean="0"/>
              <a:t>Solving for shear stress</a:t>
            </a:r>
          </a:p>
          <a:p>
            <a:endParaRPr lang="en-US" i="1" dirty="0" smtClean="0"/>
          </a:p>
          <a:p>
            <a:endParaRPr lang="en-US" i="1" dirty="0" smtClean="0"/>
          </a:p>
          <a:p>
            <a:r>
              <a:rPr lang="en-US" dirty="0" smtClean="0"/>
              <a:t>Angular twist (radians) per unit length</a:t>
            </a:r>
          </a:p>
          <a:p>
            <a:endParaRPr lang="en-US" dirty="0" smtClean="0"/>
          </a:p>
          <a:p>
            <a:endParaRPr lang="en-US" dirty="0" smtClean="0"/>
          </a:p>
          <a:p>
            <a:r>
              <a:rPr lang="en-US" i="1" dirty="0" smtClean="0"/>
              <a:t>L</a:t>
            </a:r>
            <a:r>
              <a:rPr lang="en-US" i="1" baseline="-25000" dirty="0" smtClean="0"/>
              <a:t>m</a:t>
            </a:r>
            <a:r>
              <a:rPr lang="en-US" dirty="0" smtClean="0"/>
              <a:t> is the length of the section median line</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7" descr="bud29281_0325"/>
          <p:cNvPicPr>
            <a:picLocks noChangeAspect="1" noChangeArrowheads="1"/>
          </p:cNvPicPr>
          <p:nvPr/>
        </p:nvPicPr>
        <p:blipFill>
          <a:blip r:embed="rId2" cstate="print"/>
          <a:srcRect l="10976" t="5496" r="8537"/>
          <a:stretch>
            <a:fillRect/>
          </a:stretch>
        </p:blipFill>
        <p:spPr bwMode="auto">
          <a:xfrm>
            <a:off x="1219199" y="4038601"/>
            <a:ext cx="4113487" cy="2819400"/>
          </a:xfrm>
          <a:prstGeom prst="rect">
            <a:avLst/>
          </a:prstGeom>
          <a:noFill/>
        </p:spPr>
      </p:pic>
      <p:pic>
        <p:nvPicPr>
          <p:cNvPr id="7" name="Picture 5"/>
          <p:cNvPicPr>
            <a:picLocks noChangeAspect="1" noChangeArrowheads="1"/>
          </p:cNvPicPr>
          <p:nvPr/>
        </p:nvPicPr>
        <p:blipFill>
          <a:blip r:embed="rId3" cstate="print"/>
          <a:srcRect/>
          <a:stretch>
            <a:fillRect/>
          </a:stretch>
        </p:blipFill>
        <p:spPr bwMode="auto">
          <a:xfrm>
            <a:off x="1905000" y="1219200"/>
            <a:ext cx="5562600" cy="803275"/>
          </a:xfrm>
          <a:prstGeom prst="rect">
            <a:avLst/>
          </a:prstGeom>
          <a:noFill/>
          <a:ln w="9525">
            <a:noFill/>
            <a:miter lim="800000"/>
            <a:headEnd/>
            <a:tailEnd/>
          </a:ln>
          <a:effectLst/>
        </p:spPr>
      </p:pic>
      <p:pic>
        <p:nvPicPr>
          <p:cNvPr id="8" name="Picture 6"/>
          <p:cNvPicPr>
            <a:picLocks noChangeAspect="1" noChangeArrowheads="1"/>
          </p:cNvPicPr>
          <p:nvPr/>
        </p:nvPicPr>
        <p:blipFill>
          <a:blip r:embed="rId4" cstate="print"/>
          <a:srcRect/>
          <a:stretch>
            <a:fillRect/>
          </a:stretch>
        </p:blipFill>
        <p:spPr bwMode="auto">
          <a:xfrm>
            <a:off x="1828800" y="2571750"/>
            <a:ext cx="5638800" cy="790575"/>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2161942"/>
            <a:ext cx="5267453" cy="441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a:t>
            </a:r>
            <a:r>
              <a:rPr lang="en-US" dirty="0" smtClean="0"/>
              <a:t>3–10 </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4339139" y="6117085"/>
            <a:ext cx="1524000" cy="461665"/>
          </a:xfrm>
          <a:prstGeom prst="rect">
            <a:avLst/>
          </a:prstGeom>
          <a:noFill/>
        </p:spPr>
        <p:txBody>
          <a:bodyPr wrap="square" rtlCol="0">
            <a:spAutoFit/>
          </a:bodyPr>
          <a:lstStyle/>
          <a:p>
            <a:r>
              <a:rPr lang="en-US" sz="2400" dirty="0" smtClean="0"/>
              <a:t>Fig. 3−26</a:t>
            </a:r>
          </a:p>
        </p:txBody>
      </p:sp>
      <p:pic>
        <p:nvPicPr>
          <p:cNvPr id="880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141"/>
          <a:stretch/>
        </p:blipFill>
        <p:spPr bwMode="auto">
          <a:xfrm>
            <a:off x="609601" y="694638"/>
            <a:ext cx="8240201" cy="1467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3–10 </a:t>
            </a:r>
            <a:r>
              <a:rPr lang="en-US" dirty="0" smtClean="0"/>
              <a:t>(continued)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7" descr="bud29281_0326"/>
          <p:cNvPicPr>
            <a:picLocks noChangeAspect="1" noChangeArrowheads="1"/>
          </p:cNvPicPr>
          <p:nvPr/>
        </p:nvPicPr>
        <p:blipFill>
          <a:blip r:embed="rId2" cstate="print"/>
          <a:srcRect t="5091"/>
          <a:stretch>
            <a:fillRect/>
          </a:stretch>
        </p:blipFill>
        <p:spPr bwMode="auto">
          <a:xfrm>
            <a:off x="381000" y="4648200"/>
            <a:ext cx="3259919" cy="2209800"/>
          </a:xfrm>
          <a:prstGeom prst="rect">
            <a:avLst/>
          </a:prstGeom>
          <a:noFill/>
        </p:spPr>
      </p:pic>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23" y="4373479"/>
            <a:ext cx="2955119" cy="2477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09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6825"/>
          <a:stretch/>
        </p:blipFill>
        <p:spPr bwMode="auto">
          <a:xfrm>
            <a:off x="609599" y="688450"/>
            <a:ext cx="8248154" cy="3740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3–11</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901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538"/>
          <a:stretch/>
        </p:blipFill>
        <p:spPr bwMode="auto">
          <a:xfrm>
            <a:off x="604299" y="687830"/>
            <a:ext cx="8237551" cy="383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93035" y="1524000"/>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Thin-Walled Sections</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When the median wall line is not closed, the section is said to be an </a:t>
            </a:r>
            <a:r>
              <a:rPr lang="en-US" i="1" dirty="0" smtClean="0"/>
              <a:t>open section</a:t>
            </a:r>
          </a:p>
          <a:p>
            <a:r>
              <a:rPr lang="en-US" dirty="0" smtClean="0"/>
              <a:t>Some common open thin-walled sections</a:t>
            </a:r>
          </a:p>
          <a:p>
            <a:endParaRPr lang="en-US" dirty="0" smtClean="0"/>
          </a:p>
          <a:p>
            <a:endParaRPr lang="en-US" dirty="0" smtClean="0"/>
          </a:p>
          <a:p>
            <a:endParaRPr lang="en-US" dirty="0" smtClean="0"/>
          </a:p>
          <a:p>
            <a:r>
              <a:rPr lang="en-US" dirty="0" err="1" smtClean="0"/>
              <a:t>Torsional</a:t>
            </a:r>
            <a:r>
              <a:rPr lang="en-US" dirty="0" smtClean="0"/>
              <a:t> shear stress</a:t>
            </a:r>
          </a:p>
          <a:p>
            <a:endParaRPr lang="en-US" dirty="0" smtClean="0"/>
          </a:p>
          <a:p>
            <a:endParaRPr lang="en-US" dirty="0" smtClean="0"/>
          </a:p>
          <a:p>
            <a:pPr>
              <a:buNone/>
            </a:pPr>
            <a:r>
              <a:rPr lang="en-US" dirty="0" smtClean="0"/>
              <a:t>	where </a:t>
            </a:r>
            <a:r>
              <a:rPr lang="en-US" i="1" dirty="0" smtClean="0"/>
              <a:t>T</a:t>
            </a:r>
            <a:r>
              <a:rPr lang="en-US" dirty="0" smtClean="0"/>
              <a:t> = Torque, </a:t>
            </a:r>
            <a:r>
              <a:rPr lang="en-US" i="1" dirty="0" smtClean="0"/>
              <a:t>L</a:t>
            </a:r>
            <a:r>
              <a:rPr lang="en-US" dirty="0" smtClean="0"/>
              <a:t> = length of median line, </a:t>
            </a:r>
            <a:r>
              <a:rPr lang="en-US" i="1" dirty="0" smtClean="0"/>
              <a:t>c</a:t>
            </a:r>
            <a:r>
              <a:rPr lang="en-US" dirty="0" smtClean="0"/>
              <a:t> = wall thickness, </a:t>
            </a:r>
            <a:r>
              <a:rPr lang="en-US" i="1" dirty="0" smtClean="0"/>
              <a:t>G</a:t>
            </a:r>
            <a:r>
              <a:rPr lang="en-US" dirty="0" smtClean="0"/>
              <a:t> = shear modulus, and </a:t>
            </a:r>
            <a:r>
              <a:rPr lang="en-US" i="1" dirty="0" smtClean="0">
                <a:latin typeface="Symbol" pitchFamily="18" charset="2"/>
              </a:rPr>
              <a:t>q</a:t>
            </a:r>
            <a:r>
              <a:rPr lang="en-US" baseline="-25000" dirty="0" smtClean="0"/>
              <a:t>1</a:t>
            </a:r>
            <a:r>
              <a:rPr lang="en-US" dirty="0" smtClean="0"/>
              <a:t> = angle of twist per unit length</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descr="bud29281_0327"/>
          <p:cNvPicPr>
            <a:picLocks noChangeAspect="1" noChangeArrowheads="1"/>
          </p:cNvPicPr>
          <p:nvPr/>
        </p:nvPicPr>
        <p:blipFill>
          <a:blip r:embed="rId2" cstate="print"/>
          <a:srcRect t="15670"/>
          <a:stretch>
            <a:fillRect/>
          </a:stretch>
        </p:blipFill>
        <p:spPr bwMode="auto">
          <a:xfrm>
            <a:off x="1594678" y="2057400"/>
            <a:ext cx="5495097" cy="1349327"/>
          </a:xfrm>
          <a:prstGeom prst="rect">
            <a:avLst/>
          </a:prstGeom>
          <a:noFill/>
        </p:spPr>
      </p:pic>
      <p:pic>
        <p:nvPicPr>
          <p:cNvPr id="6" name="Picture 7"/>
          <p:cNvPicPr>
            <a:picLocks noChangeAspect="1" noChangeArrowheads="1"/>
          </p:cNvPicPr>
          <p:nvPr/>
        </p:nvPicPr>
        <p:blipFill>
          <a:blip r:embed="rId3" cstate="print"/>
          <a:srcRect/>
          <a:stretch>
            <a:fillRect/>
          </a:stretch>
        </p:blipFill>
        <p:spPr bwMode="auto">
          <a:xfrm>
            <a:off x="2514600" y="3765550"/>
            <a:ext cx="5715000" cy="730250"/>
          </a:xfrm>
          <a:prstGeom prst="rect">
            <a:avLst/>
          </a:prstGeom>
          <a:noFill/>
          <a:ln w="9525">
            <a:noFill/>
            <a:miter lim="800000"/>
            <a:headEnd/>
            <a:tailEnd/>
          </a:ln>
          <a:effectLst/>
        </p:spPr>
      </p:pic>
      <p:sp>
        <p:nvSpPr>
          <p:cNvPr id="7" name="TextBox 6"/>
          <p:cNvSpPr txBox="1"/>
          <p:nvPr/>
        </p:nvSpPr>
        <p:spPr>
          <a:xfrm>
            <a:off x="7162800" y="2590800"/>
            <a:ext cx="1524000" cy="461665"/>
          </a:xfrm>
          <a:prstGeom prst="rect">
            <a:avLst/>
          </a:prstGeom>
          <a:noFill/>
        </p:spPr>
        <p:txBody>
          <a:bodyPr wrap="square" rtlCol="0">
            <a:spAutoFit/>
          </a:bodyPr>
          <a:lstStyle/>
          <a:p>
            <a:r>
              <a:rPr lang="en-US" sz="2400" dirty="0" smtClean="0"/>
              <a:t>Fig. 3−27</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sz="24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50451</TotalTime>
  <Words>3528</Words>
  <Application>Microsoft Office PowerPoint</Application>
  <PresentationFormat>On-screen Show (4:3)</PresentationFormat>
  <Paragraphs>699</Paragraphs>
  <Slides>141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141</vt:i4>
      </vt:variant>
    </vt:vector>
  </HeadingPairs>
  <TitlesOfParts>
    <vt:vector size="143" baseType="lpstr">
      <vt:lpstr>Shigley</vt:lpstr>
      <vt:lpstr>Equation</vt:lpstr>
      <vt:lpstr>PowerPoint Presentation</vt:lpstr>
      <vt:lpstr>Chapter Outline</vt:lpstr>
      <vt:lpstr>Free-Body Diagram Example 3–1</vt:lpstr>
      <vt:lpstr>Equilibrium</vt:lpstr>
      <vt:lpstr>Free-Body Diagram Example 3–1</vt:lpstr>
      <vt:lpstr>Free-Body Diagram Example 3–1</vt:lpstr>
      <vt:lpstr>Free-Body Diagram Example 3–1</vt:lpstr>
      <vt:lpstr>Free-Body Diagram Example 3–1</vt:lpstr>
      <vt:lpstr>Shear Force and Bending Moments in Beams</vt:lpstr>
      <vt:lpstr>Sign Conventions for Bending and Shear</vt:lpstr>
      <vt:lpstr>Distributed Load on Beam</vt:lpstr>
      <vt:lpstr>Relationships between Load, Shear, and Bending</vt:lpstr>
      <vt:lpstr>Shear-Moment Diagrams</vt:lpstr>
      <vt:lpstr>Moment Diagrams – Two Planes</vt:lpstr>
      <vt:lpstr>Combining Moments from Two Planes</vt:lpstr>
      <vt:lpstr>Singularity Functions </vt:lpstr>
      <vt:lpstr>Example 3–2</vt:lpstr>
      <vt:lpstr>Example 3–2 (continued)</vt:lpstr>
      <vt:lpstr>Example 3–2 (continued)</vt:lpstr>
      <vt:lpstr>Example 3–3</vt:lpstr>
      <vt:lpstr>Example 3–3 (continued)</vt:lpstr>
      <vt:lpstr>Example 3–3 (continued)</vt:lpstr>
      <vt:lpstr>Stress</vt:lpstr>
      <vt:lpstr>Stress element</vt:lpstr>
      <vt:lpstr>Cartesian Stress Components</vt:lpstr>
      <vt:lpstr>Cartesian Stress Components</vt:lpstr>
      <vt:lpstr>Cartesian Stress Components</vt:lpstr>
      <vt:lpstr>Plane-Stress Transformation Equations</vt:lpstr>
      <vt:lpstr>Principal Stresses for Plane Stress</vt:lpstr>
      <vt:lpstr>Extreme-value Shear Stresses for Plane Stress</vt:lpstr>
      <vt:lpstr>Maximum Shear Stress</vt:lpstr>
      <vt:lpstr>Mohr’s Circle Diagram</vt:lpstr>
      <vt:lpstr>Mohr’s Circle Diagram</vt:lpstr>
      <vt:lpstr>Example 3–4</vt:lpstr>
      <vt:lpstr>Example 3–4  (continued)</vt:lpstr>
      <vt:lpstr>Example 3–4  (continued)</vt:lpstr>
      <vt:lpstr>Example 3–4  (continued)</vt:lpstr>
      <vt:lpstr>Example 3–4  (continued)</vt:lpstr>
      <vt:lpstr>Example 3–4  (continued)</vt:lpstr>
      <vt:lpstr>Example 3–4 (continued)</vt:lpstr>
      <vt:lpstr>Example 3–4 Summary</vt:lpstr>
      <vt:lpstr>General Three-Dimensional Stress</vt:lpstr>
      <vt:lpstr>General Three-Dimensional Stress</vt:lpstr>
      <vt:lpstr>Elastic Strain</vt:lpstr>
      <vt:lpstr>Elastic Strain</vt:lpstr>
      <vt:lpstr>Elastic Strain</vt:lpstr>
      <vt:lpstr>Uniformly Distributed Stresses</vt:lpstr>
      <vt:lpstr>Normal Stresses for Beams in Bending</vt:lpstr>
      <vt:lpstr>Normal Stresses for Beams in Bending</vt:lpstr>
      <vt:lpstr>Normal Stresses for Beams in Bending</vt:lpstr>
      <vt:lpstr>Assumptions for Normal Bending Stress</vt:lpstr>
      <vt:lpstr>Example 3–5</vt:lpstr>
      <vt:lpstr>Example 3–5 (continued)</vt:lpstr>
      <vt:lpstr>Example 3–5 (continued)</vt:lpstr>
      <vt:lpstr>Example 3–5 (continued)</vt:lpstr>
      <vt:lpstr>Example 3–5 (continued)</vt:lpstr>
      <vt:lpstr>Two-Plane Bending</vt:lpstr>
      <vt:lpstr>Example 3–6</vt:lpstr>
      <vt:lpstr>Example 3–6 (continued)</vt:lpstr>
      <vt:lpstr>Example 3–6 (continued)</vt:lpstr>
      <vt:lpstr>Example 3–6 (continued)</vt:lpstr>
      <vt:lpstr>Shear Stresses for Beams in Bending</vt:lpstr>
      <vt:lpstr>Transverse Shear Stress</vt:lpstr>
      <vt:lpstr>Transverse Shear Stress in a Rectangular Beam</vt:lpstr>
      <vt:lpstr>Maximum Values of Transverse Shear Stress</vt:lpstr>
      <vt:lpstr>Significance of Transverse Shear Compared to Bending</vt:lpstr>
      <vt:lpstr>Significance of Transverse Shear Compared to Bending</vt:lpstr>
      <vt:lpstr>Example 3–7</vt:lpstr>
      <vt:lpstr>Example 3–7 (continued)</vt:lpstr>
      <vt:lpstr>Example 3–7 (continued)</vt:lpstr>
      <vt:lpstr>Example 3–7 (continued)</vt:lpstr>
      <vt:lpstr>Example 3–7 (continued)</vt:lpstr>
      <vt:lpstr>Example 3–7 (continued)</vt:lpstr>
      <vt:lpstr>Example 3–7 (continued)</vt:lpstr>
      <vt:lpstr>Torsion</vt:lpstr>
      <vt:lpstr>Torsional Shear Stress</vt:lpstr>
      <vt:lpstr>Assumptions for Torsion Equations</vt:lpstr>
      <vt:lpstr>Torsional Shear in Rectangular Section</vt:lpstr>
      <vt:lpstr>Power, Speed, and Torque</vt:lpstr>
      <vt:lpstr>Power, Speed, and Torque</vt:lpstr>
      <vt:lpstr>Example 3–8</vt:lpstr>
      <vt:lpstr>Example 3–8 (continued)</vt:lpstr>
      <vt:lpstr>Example 3–8 (continued)</vt:lpstr>
      <vt:lpstr>Example 3–8 (continued)</vt:lpstr>
      <vt:lpstr>Example 3–8 (continued)</vt:lpstr>
      <vt:lpstr>Example 3–8 (continued)</vt:lpstr>
      <vt:lpstr>Example 3–8 (continued)</vt:lpstr>
      <vt:lpstr>Example 3–9</vt:lpstr>
      <vt:lpstr>Example 3–9 (continued)</vt:lpstr>
      <vt:lpstr>Example 3–9 (continued)</vt:lpstr>
      <vt:lpstr>Example 3–9 (continued)</vt:lpstr>
      <vt:lpstr>Example 3–9 (continued)</vt:lpstr>
      <vt:lpstr>Example 3–9 (continued)</vt:lpstr>
      <vt:lpstr>Closed Thin-Walled Tubes</vt:lpstr>
      <vt:lpstr>Closed Thin-Walled Tubes</vt:lpstr>
      <vt:lpstr>Example 3–10 </vt:lpstr>
      <vt:lpstr>Example 3–10 (continued)</vt:lpstr>
      <vt:lpstr>Example 3–11</vt:lpstr>
      <vt:lpstr>Open Thin-Walled Sections</vt:lpstr>
      <vt:lpstr>Open Thin-Walled Sections</vt:lpstr>
      <vt:lpstr>Example 3–12</vt:lpstr>
      <vt:lpstr>Example 3–12 (continued)</vt:lpstr>
      <vt:lpstr>Example 3–12 (continued)</vt:lpstr>
      <vt:lpstr>Stress Concentration</vt:lpstr>
      <vt:lpstr>Theoretical Stress Concentration Factor</vt:lpstr>
      <vt:lpstr>Stress Concentration for Static and Ductile Conditions</vt:lpstr>
      <vt:lpstr>Techniques to Reduce Stress Concentration</vt:lpstr>
      <vt:lpstr>Example 3–13</vt:lpstr>
      <vt:lpstr>Example 3–13 (continued)</vt:lpstr>
      <vt:lpstr>Example 3–13 (continued)</vt:lpstr>
      <vt:lpstr>Example 3–13 (continued)</vt:lpstr>
      <vt:lpstr>Stresses in Pressurized Cylinders</vt:lpstr>
      <vt:lpstr>Stresses in Pressurized Cylinders</vt:lpstr>
      <vt:lpstr>Stresses in Pressurized Cylinders</vt:lpstr>
      <vt:lpstr>Thin-Walled Vessels</vt:lpstr>
      <vt:lpstr>Example 3–14</vt:lpstr>
      <vt:lpstr>Example 3–14 (continued)</vt:lpstr>
      <vt:lpstr>Stresses in Rotating Rings</vt:lpstr>
      <vt:lpstr>Press and Shrink Fits</vt:lpstr>
      <vt:lpstr>Press and Shrink Fits</vt:lpstr>
      <vt:lpstr>Temperature Effects</vt:lpstr>
      <vt:lpstr>Coefficients of Thermal Expansion</vt:lpstr>
      <vt:lpstr>Curved Beams in Bending</vt:lpstr>
      <vt:lpstr>Curved Beams in Bending</vt:lpstr>
      <vt:lpstr>Curved Beams in Bending</vt:lpstr>
      <vt:lpstr>Example 3–15</vt:lpstr>
      <vt:lpstr>Example 3–15 (continued)</vt:lpstr>
      <vt:lpstr>Example 3–15 (continued)</vt:lpstr>
      <vt:lpstr>Formulas for Sections of Curved Beams (Table 3–4)</vt:lpstr>
      <vt:lpstr>Formulas for Sections of Curved Beams (Table 3–4)</vt:lpstr>
      <vt:lpstr>Alternative Calculations for e</vt:lpstr>
      <vt:lpstr>Example 3–16</vt:lpstr>
      <vt:lpstr>Example 3–16 (continued)</vt:lpstr>
      <vt:lpstr>Contact Stresses</vt:lpstr>
      <vt:lpstr>Spherical Contact Stress</vt:lpstr>
      <vt:lpstr>Spherical Contact Stress</vt:lpstr>
      <vt:lpstr>Spherical Contact Stress</vt:lpstr>
      <vt:lpstr>Spherical Contact Stress</vt:lpstr>
      <vt:lpstr>Cylindrical Contact Stress</vt:lpstr>
      <vt:lpstr>Cylindrical Contact Stress</vt:lpstr>
      <vt:lpstr>Cylindrical Contact Stress</vt:lpstr>
    </vt:vector>
  </TitlesOfParts>
  <Company>Missouri S&amp;T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nisbett</dc:creator>
  <cp:lastModifiedBy>Balbin, Joel</cp:lastModifiedBy>
  <cp:revision>1650</cp:revision>
  <dcterms:created xsi:type="dcterms:W3CDTF">2010-11-01T14:25:24Z</dcterms:created>
  <dcterms:modified xsi:type="dcterms:W3CDTF">2014-09-03T08:54:52Z</dcterms:modified>
</cp:coreProperties>
</file>